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43" r:id="rId3"/>
    <p:sldId id="262" r:id="rId4"/>
    <p:sldId id="263" r:id="rId6"/>
    <p:sldId id="266" r:id="rId7"/>
    <p:sldId id="271" r:id="rId8"/>
    <p:sldId id="273" r:id="rId9"/>
    <p:sldId id="277" r:id="rId10"/>
    <p:sldId id="278" r:id="rId11"/>
    <p:sldId id="281" r:id="rId12"/>
    <p:sldId id="283" r:id="rId13"/>
    <p:sldId id="286" r:id="rId14"/>
    <p:sldId id="288" r:id="rId15"/>
    <p:sldId id="292" r:id="rId16"/>
    <p:sldId id="294" r:id="rId17"/>
    <p:sldId id="295" r:id="rId18"/>
    <p:sldId id="296" r:id="rId19"/>
    <p:sldId id="301" r:id="rId20"/>
    <p:sldId id="304" r:id="rId21"/>
    <p:sldId id="305" r:id="rId22"/>
    <p:sldId id="306" r:id="rId23"/>
    <p:sldId id="307" r:id="rId24"/>
    <p:sldId id="310" r:id="rId25"/>
    <p:sldId id="311" r:id="rId26"/>
    <p:sldId id="313" r:id="rId27"/>
    <p:sldId id="315" r:id="rId28"/>
    <p:sldId id="317" r:id="rId29"/>
    <p:sldId id="319" r:id="rId30"/>
    <p:sldId id="321" r:id="rId31"/>
    <p:sldId id="323" r:id="rId32"/>
    <p:sldId id="326" r:id="rId33"/>
    <p:sldId id="329" r:id="rId34"/>
    <p:sldId id="332" r:id="rId35"/>
    <p:sldId id="335" r:id="rId36"/>
    <p:sldId id="336" r:id="rId37"/>
    <p:sldId id="339" r:id="rId38"/>
    <p:sldId id="344" r:id="rId39"/>
    <p:sldId id="341" r:id="rId40"/>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75" d="100"/>
          <a:sy n="75" d="100"/>
        </p:scale>
        <p:origin x="-2664" y="-954"/>
      </p:cViewPr>
      <p:guideLst>
        <p:guide orient="horz" pos="2161"/>
        <p:guide pos="289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7" Type="http://schemas.openxmlformats.org/officeDocument/2006/relationships/image" Target="../media/image10.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9" Type="http://schemas.openxmlformats.org/officeDocument/2006/relationships/image" Target="../media/image76.wmf"/><Relationship Id="rId8" Type="http://schemas.openxmlformats.org/officeDocument/2006/relationships/image" Target="../media/image75.wmf"/><Relationship Id="rId7" Type="http://schemas.openxmlformats.org/officeDocument/2006/relationships/image" Target="../media/image74.wmf"/><Relationship Id="rId6" Type="http://schemas.openxmlformats.org/officeDocument/2006/relationships/image" Target="../media/image73.wmf"/><Relationship Id="rId5" Type="http://schemas.openxmlformats.org/officeDocument/2006/relationships/image" Target="../media/image72.wmf"/><Relationship Id="rId4" Type="http://schemas.openxmlformats.org/officeDocument/2006/relationships/image" Target="../media/image71.wmf"/><Relationship Id="rId3" Type="http://schemas.openxmlformats.org/officeDocument/2006/relationships/image" Target="../media/image70.wmf"/><Relationship Id="rId2" Type="http://schemas.openxmlformats.org/officeDocument/2006/relationships/image" Target="../media/image69.wmf"/><Relationship Id="rId11" Type="http://schemas.openxmlformats.org/officeDocument/2006/relationships/image" Target="../media/image78.wmf"/><Relationship Id="rId10" Type="http://schemas.openxmlformats.org/officeDocument/2006/relationships/image" Target="../media/image77.wmf"/><Relationship Id="rId1" Type="http://schemas.openxmlformats.org/officeDocument/2006/relationships/image" Target="../media/image68.wmf"/></Relationships>
</file>

<file path=ppt/drawings/_rels/vmlDrawing11.vml.rels><?xml version="1.0" encoding="UTF-8" standalone="yes"?>
<Relationships xmlns="http://schemas.openxmlformats.org/package/2006/relationships"><Relationship Id="rId6" Type="http://schemas.openxmlformats.org/officeDocument/2006/relationships/image" Target="../media/image85.wmf"/><Relationship Id="rId5" Type="http://schemas.openxmlformats.org/officeDocument/2006/relationships/image" Target="../media/image84.wmf"/><Relationship Id="rId4" Type="http://schemas.openxmlformats.org/officeDocument/2006/relationships/image" Target="../media/image83.wmf"/><Relationship Id="rId3" Type="http://schemas.openxmlformats.org/officeDocument/2006/relationships/image" Target="../media/image82.wmf"/><Relationship Id="rId2" Type="http://schemas.openxmlformats.org/officeDocument/2006/relationships/image" Target="../media/image81.wmf"/><Relationship Id="rId1" Type="http://schemas.openxmlformats.org/officeDocument/2006/relationships/image" Target="../media/image80.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91.wmf"/><Relationship Id="rId1" Type="http://schemas.openxmlformats.org/officeDocument/2006/relationships/image" Target="../media/image9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97.wmf"/><Relationship Id="rId1" Type="http://schemas.openxmlformats.org/officeDocument/2006/relationships/image" Target="../media/image9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98.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107.wmf"/><Relationship Id="rId7" Type="http://schemas.openxmlformats.org/officeDocument/2006/relationships/image" Target="../media/image106.wmf"/><Relationship Id="rId6" Type="http://schemas.openxmlformats.org/officeDocument/2006/relationships/image" Target="../media/image105.wmf"/><Relationship Id="rId5" Type="http://schemas.openxmlformats.org/officeDocument/2006/relationships/image" Target="../media/image104.wmf"/><Relationship Id="rId4" Type="http://schemas.openxmlformats.org/officeDocument/2006/relationships/image" Target="../media/image103.wmf"/><Relationship Id="rId3" Type="http://schemas.openxmlformats.org/officeDocument/2006/relationships/image" Target="../media/image102.wmf"/><Relationship Id="rId2" Type="http://schemas.openxmlformats.org/officeDocument/2006/relationships/image" Target="../media/image101.wmf"/><Relationship Id="rId1" Type="http://schemas.openxmlformats.org/officeDocument/2006/relationships/image" Target="../media/image100.wmf"/></Relationships>
</file>

<file path=ppt/drawings/_rels/vmlDrawing17.vml.rels><?xml version="1.0" encoding="UTF-8" standalone="yes"?>
<Relationships xmlns="http://schemas.openxmlformats.org/package/2006/relationships"><Relationship Id="rId4" Type="http://schemas.openxmlformats.org/officeDocument/2006/relationships/image" Target="../media/image114.wmf"/><Relationship Id="rId3" Type="http://schemas.openxmlformats.org/officeDocument/2006/relationships/image" Target="../media/image113.wmf"/><Relationship Id="rId2" Type="http://schemas.openxmlformats.org/officeDocument/2006/relationships/image" Target="../media/image112.wmf"/><Relationship Id="rId1" Type="http://schemas.openxmlformats.org/officeDocument/2006/relationships/image" Target="../media/image111.wmf"/></Relationships>
</file>

<file path=ppt/drawings/_rels/vmlDrawing18.vml.rels><?xml version="1.0" encoding="UTF-8" standalone="yes"?>
<Relationships xmlns="http://schemas.openxmlformats.org/package/2006/relationships"><Relationship Id="rId4" Type="http://schemas.openxmlformats.org/officeDocument/2006/relationships/image" Target="../media/image119.wmf"/><Relationship Id="rId3" Type="http://schemas.openxmlformats.org/officeDocument/2006/relationships/image" Target="../media/image118.wmf"/><Relationship Id="rId2" Type="http://schemas.openxmlformats.org/officeDocument/2006/relationships/image" Target="../media/image117.wmf"/><Relationship Id="rId1" Type="http://schemas.openxmlformats.org/officeDocument/2006/relationships/image" Target="../media/image116.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23.wmf"/><Relationship Id="rId2" Type="http://schemas.openxmlformats.org/officeDocument/2006/relationships/image" Target="../media/image122.wmf"/><Relationship Id="rId1" Type="http://schemas.openxmlformats.org/officeDocument/2006/relationships/image" Target="../media/image121.wmf"/></Relationships>
</file>

<file path=ppt/drawings/_rels/vmlDrawing2.vml.rels><?xml version="1.0" encoding="UTF-8" standalone="yes"?>
<Relationships xmlns="http://schemas.openxmlformats.org/package/2006/relationships"><Relationship Id="rId9" Type="http://schemas.openxmlformats.org/officeDocument/2006/relationships/image" Target="../media/image21.wmf"/><Relationship Id="rId8" Type="http://schemas.openxmlformats.org/officeDocument/2006/relationships/image" Target="../media/image20.wmf"/><Relationship Id="rId7" Type="http://schemas.openxmlformats.org/officeDocument/2006/relationships/image" Target="../media/image19.wmf"/><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1" Type="http://schemas.openxmlformats.org/officeDocument/2006/relationships/image" Target="../media/image23.wmf"/><Relationship Id="rId10" Type="http://schemas.openxmlformats.org/officeDocument/2006/relationships/image" Target="../media/image22.wmf"/><Relationship Id="rId1" Type="http://schemas.openxmlformats.org/officeDocument/2006/relationships/image" Target="../media/image13.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26.wmf"/><Relationship Id="rId1" Type="http://schemas.openxmlformats.org/officeDocument/2006/relationships/image" Target="../media/image125.wmf"/></Relationships>
</file>

<file path=ppt/drawings/_rels/vmlDrawing3.vml.rels><?xml version="1.0" encoding="UTF-8" standalone="yes"?>
<Relationships xmlns="http://schemas.openxmlformats.org/package/2006/relationships"><Relationship Id="rId7" Type="http://schemas.openxmlformats.org/officeDocument/2006/relationships/image" Target="../media/image30.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5.vml.rels><?xml version="1.0" encoding="UTF-8" standalone="yes"?>
<Relationships xmlns="http://schemas.openxmlformats.org/package/2006/relationships"><Relationship Id="rId9" Type="http://schemas.openxmlformats.org/officeDocument/2006/relationships/image" Target="../media/image42.wmf"/><Relationship Id="rId8" Type="http://schemas.openxmlformats.org/officeDocument/2006/relationships/image" Target="../media/image41.wmf"/><Relationship Id="rId7" Type="http://schemas.openxmlformats.org/officeDocument/2006/relationships/image" Target="../media/image40.wmf"/><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7.wmf"/><Relationship Id="rId3" Type="http://schemas.openxmlformats.org/officeDocument/2006/relationships/image" Target="../media/image36.wmf"/><Relationship Id="rId2" Type="http://schemas.openxmlformats.org/officeDocument/2006/relationships/image" Target="../media/image35.wmf"/><Relationship Id="rId11" Type="http://schemas.openxmlformats.org/officeDocument/2006/relationships/image" Target="../media/image44.wmf"/><Relationship Id="rId10" Type="http://schemas.openxmlformats.org/officeDocument/2006/relationships/image" Target="../media/image43.wmf"/><Relationship Id="rId1" Type="http://schemas.openxmlformats.org/officeDocument/2006/relationships/image" Target="../media/image34.wmf"/></Relationships>
</file>

<file path=ppt/drawings/_rels/vmlDrawing6.vml.rels><?xml version="1.0" encoding="UTF-8" standalone="yes"?>
<Relationships xmlns="http://schemas.openxmlformats.org/package/2006/relationships"><Relationship Id="rId6" Type="http://schemas.openxmlformats.org/officeDocument/2006/relationships/image" Target="../media/image53.wmf"/><Relationship Id="rId5" Type="http://schemas.openxmlformats.org/officeDocument/2006/relationships/image" Target="../media/image52.wmf"/><Relationship Id="rId4" Type="http://schemas.openxmlformats.org/officeDocument/2006/relationships/image" Target="../media/image51.wmf"/><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8.vml.rels><?xml version="1.0" encoding="UTF-8" standalone="yes"?>
<Relationships xmlns="http://schemas.openxmlformats.org/package/2006/relationships"><Relationship Id="rId7" Type="http://schemas.openxmlformats.org/officeDocument/2006/relationships/image" Target="../media/image63.wmf"/><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67.wmf"/><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image" Target="../media/image6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2020版53Bppt模板-03"/>
          <p:cNvPicPr>
            <a:picLocks noChangeAspect="1"/>
          </p:cNvPicPr>
          <p:nvPr/>
        </p:nvPicPr>
        <p:blipFill>
          <a:blip r:embed="rId2" cstate="print"/>
          <a:stretch>
            <a:fillRect/>
          </a:stretch>
        </p:blipFill>
        <p:spPr>
          <a:xfrm>
            <a:off x="-131445" y="-22802"/>
            <a:ext cx="9414510" cy="6887408"/>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12.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551043"/>
            <a:ext cx="1477010" cy="551043"/>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936595"/>
              <a:ext cx="928694" cy="638341"/>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7"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51.wmf"/><Relationship Id="rId8" Type="http://schemas.openxmlformats.org/officeDocument/2006/relationships/oleObject" Target="../embeddings/oleObject42.bin"/><Relationship Id="rId7" Type="http://schemas.openxmlformats.org/officeDocument/2006/relationships/image" Target="../media/image50.wmf"/><Relationship Id="rId6" Type="http://schemas.openxmlformats.org/officeDocument/2006/relationships/oleObject" Target="../embeddings/oleObject41.bin"/><Relationship Id="rId5" Type="http://schemas.openxmlformats.org/officeDocument/2006/relationships/image" Target="../media/image49.wmf"/><Relationship Id="rId4" Type="http://schemas.openxmlformats.org/officeDocument/2006/relationships/oleObject" Target="../embeddings/oleObject40.bin"/><Relationship Id="rId3" Type="http://schemas.openxmlformats.org/officeDocument/2006/relationships/image" Target="../media/image48.wmf"/><Relationship Id="rId2" Type="http://schemas.openxmlformats.org/officeDocument/2006/relationships/oleObject" Target="../embeddings/oleObject39.bin"/><Relationship Id="rId16" Type="http://schemas.openxmlformats.org/officeDocument/2006/relationships/notesSlide" Target="../notesSlides/notesSlide9.xml"/><Relationship Id="rId15" Type="http://schemas.openxmlformats.org/officeDocument/2006/relationships/vmlDrawing" Target="../drawings/vmlDrawing6.vml"/><Relationship Id="rId14" Type="http://schemas.openxmlformats.org/officeDocument/2006/relationships/slideLayout" Target="../slideLayouts/slideLayout4.xml"/><Relationship Id="rId13" Type="http://schemas.openxmlformats.org/officeDocument/2006/relationships/image" Target="../media/image53.wmf"/><Relationship Id="rId12" Type="http://schemas.openxmlformats.org/officeDocument/2006/relationships/oleObject" Target="../embeddings/oleObject44.bin"/><Relationship Id="rId11" Type="http://schemas.openxmlformats.org/officeDocument/2006/relationships/image" Target="../media/image52.wmf"/><Relationship Id="rId10" Type="http://schemas.openxmlformats.org/officeDocument/2006/relationships/oleObject" Target="../embeddings/oleObject43.bin"/><Relationship Id="rId1" Type="http://schemas.openxmlformats.org/officeDocument/2006/relationships/image" Target="../media/image47.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xml"/><Relationship Id="rId2" Type="http://schemas.openxmlformats.org/officeDocument/2006/relationships/image" Target="../media/image55.jpeg"/><Relationship Id="rId1" Type="http://schemas.openxmlformats.org/officeDocument/2006/relationships/image" Target="../media/image54.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vmlDrawing" Target="../drawings/vmlDrawing7.vml"/><Relationship Id="rId4" Type="http://schemas.openxmlformats.org/officeDocument/2006/relationships/slideLayout" Target="../slideLayouts/slideLayout4.xml"/><Relationship Id="rId3" Type="http://schemas.openxmlformats.org/officeDocument/2006/relationships/image" Target="../media/image56.wmf"/><Relationship Id="rId2" Type="http://schemas.openxmlformats.org/officeDocument/2006/relationships/oleObject" Target="../embeddings/oleObject45.bin"/><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50.bin"/><Relationship Id="rId8" Type="http://schemas.openxmlformats.org/officeDocument/2006/relationships/image" Target="../media/image60.wmf"/><Relationship Id="rId7" Type="http://schemas.openxmlformats.org/officeDocument/2006/relationships/oleObject" Target="../embeddings/oleObject49.bin"/><Relationship Id="rId6" Type="http://schemas.openxmlformats.org/officeDocument/2006/relationships/image" Target="../media/image59.wmf"/><Relationship Id="rId5" Type="http://schemas.openxmlformats.org/officeDocument/2006/relationships/oleObject" Target="../embeddings/oleObject48.bin"/><Relationship Id="rId4" Type="http://schemas.openxmlformats.org/officeDocument/2006/relationships/image" Target="../media/image58.wmf"/><Relationship Id="rId3" Type="http://schemas.openxmlformats.org/officeDocument/2006/relationships/oleObject" Target="../embeddings/oleObject47.bin"/><Relationship Id="rId2" Type="http://schemas.openxmlformats.org/officeDocument/2006/relationships/image" Target="../media/image57.wmf"/><Relationship Id="rId17" Type="http://schemas.openxmlformats.org/officeDocument/2006/relationships/notesSlide" Target="../notesSlides/notesSlide12.xml"/><Relationship Id="rId16" Type="http://schemas.openxmlformats.org/officeDocument/2006/relationships/vmlDrawing" Target="../drawings/vmlDrawing8.vml"/><Relationship Id="rId15" Type="http://schemas.openxmlformats.org/officeDocument/2006/relationships/slideLayout" Target="../slideLayouts/slideLayout4.xml"/><Relationship Id="rId14" Type="http://schemas.openxmlformats.org/officeDocument/2006/relationships/image" Target="../media/image63.wmf"/><Relationship Id="rId13" Type="http://schemas.openxmlformats.org/officeDocument/2006/relationships/oleObject" Target="../embeddings/oleObject52.bin"/><Relationship Id="rId12" Type="http://schemas.openxmlformats.org/officeDocument/2006/relationships/image" Target="../media/image62.wmf"/><Relationship Id="rId11" Type="http://schemas.openxmlformats.org/officeDocument/2006/relationships/oleObject" Target="../embeddings/oleObject51.bin"/><Relationship Id="rId10" Type="http://schemas.openxmlformats.org/officeDocument/2006/relationships/image" Target="../media/image61.wmf"/><Relationship Id="rId1" Type="http://schemas.openxmlformats.org/officeDocument/2006/relationships/oleObject" Target="../embeddings/oleObject46.bin"/></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67.wmf"/><Relationship Id="rId7" Type="http://schemas.openxmlformats.org/officeDocument/2006/relationships/oleObject" Target="../embeddings/oleObject56.bin"/><Relationship Id="rId6" Type="http://schemas.openxmlformats.org/officeDocument/2006/relationships/image" Target="../media/image66.wmf"/><Relationship Id="rId5" Type="http://schemas.openxmlformats.org/officeDocument/2006/relationships/oleObject" Target="../embeddings/oleObject55.bin"/><Relationship Id="rId4" Type="http://schemas.openxmlformats.org/officeDocument/2006/relationships/image" Target="../media/image65.wmf"/><Relationship Id="rId3" Type="http://schemas.openxmlformats.org/officeDocument/2006/relationships/oleObject" Target="../embeddings/oleObject54.bin"/><Relationship Id="rId2" Type="http://schemas.openxmlformats.org/officeDocument/2006/relationships/image" Target="../media/image64.wmf"/><Relationship Id="rId11" Type="http://schemas.openxmlformats.org/officeDocument/2006/relationships/notesSlide" Target="../notesSlides/notesSlide13.xml"/><Relationship Id="rId10" Type="http://schemas.openxmlformats.org/officeDocument/2006/relationships/vmlDrawing" Target="../drawings/vmlDrawing9.vml"/><Relationship Id="rId1" Type="http://schemas.openxmlformats.org/officeDocument/2006/relationships/oleObject" Target="../embeddings/oleObject53.bin"/></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61.bin"/><Relationship Id="rId8" Type="http://schemas.openxmlformats.org/officeDocument/2006/relationships/image" Target="../media/image71.wmf"/><Relationship Id="rId7" Type="http://schemas.openxmlformats.org/officeDocument/2006/relationships/oleObject" Target="../embeddings/oleObject60.bin"/><Relationship Id="rId6" Type="http://schemas.openxmlformats.org/officeDocument/2006/relationships/image" Target="../media/image70.wmf"/><Relationship Id="rId5" Type="http://schemas.openxmlformats.org/officeDocument/2006/relationships/oleObject" Target="../embeddings/oleObject59.bin"/><Relationship Id="rId4" Type="http://schemas.openxmlformats.org/officeDocument/2006/relationships/image" Target="../media/image69.wmf"/><Relationship Id="rId3" Type="http://schemas.openxmlformats.org/officeDocument/2006/relationships/oleObject" Target="../embeddings/oleObject58.bin"/><Relationship Id="rId25" Type="http://schemas.openxmlformats.org/officeDocument/2006/relationships/notesSlide" Target="../notesSlides/notesSlide14.xml"/><Relationship Id="rId24" Type="http://schemas.openxmlformats.org/officeDocument/2006/relationships/vmlDrawing" Target="../drawings/vmlDrawing10.vml"/><Relationship Id="rId23" Type="http://schemas.openxmlformats.org/officeDocument/2006/relationships/slideLayout" Target="../slideLayouts/slideLayout4.xml"/><Relationship Id="rId22" Type="http://schemas.openxmlformats.org/officeDocument/2006/relationships/image" Target="../media/image78.wmf"/><Relationship Id="rId21" Type="http://schemas.openxmlformats.org/officeDocument/2006/relationships/oleObject" Target="../embeddings/oleObject67.bin"/><Relationship Id="rId20" Type="http://schemas.openxmlformats.org/officeDocument/2006/relationships/image" Target="../media/image77.wmf"/><Relationship Id="rId2" Type="http://schemas.openxmlformats.org/officeDocument/2006/relationships/image" Target="../media/image68.wmf"/><Relationship Id="rId19" Type="http://schemas.openxmlformats.org/officeDocument/2006/relationships/oleObject" Target="../embeddings/oleObject66.bin"/><Relationship Id="rId18" Type="http://schemas.openxmlformats.org/officeDocument/2006/relationships/image" Target="../media/image76.wmf"/><Relationship Id="rId17" Type="http://schemas.openxmlformats.org/officeDocument/2006/relationships/oleObject" Target="../embeddings/oleObject65.bin"/><Relationship Id="rId16" Type="http://schemas.openxmlformats.org/officeDocument/2006/relationships/image" Target="../media/image75.wmf"/><Relationship Id="rId15" Type="http://schemas.openxmlformats.org/officeDocument/2006/relationships/oleObject" Target="../embeddings/oleObject64.bin"/><Relationship Id="rId14" Type="http://schemas.openxmlformats.org/officeDocument/2006/relationships/image" Target="../media/image74.wmf"/><Relationship Id="rId13" Type="http://schemas.openxmlformats.org/officeDocument/2006/relationships/oleObject" Target="../embeddings/oleObject63.bin"/><Relationship Id="rId12" Type="http://schemas.openxmlformats.org/officeDocument/2006/relationships/image" Target="../media/image73.wmf"/><Relationship Id="rId11" Type="http://schemas.openxmlformats.org/officeDocument/2006/relationships/oleObject" Target="../embeddings/oleObject62.bin"/><Relationship Id="rId10" Type="http://schemas.openxmlformats.org/officeDocument/2006/relationships/image" Target="../media/image72.wmf"/><Relationship Id="rId1" Type="http://schemas.openxmlformats.org/officeDocument/2006/relationships/oleObject" Target="../embeddings/oleObject57.bin"/></Relationships>
</file>

<file path=ppt/slides/_rels/slide16.xml.rels><?xml version="1.0" encoding="UTF-8" standalone="yes"?>
<Relationships xmlns="http://schemas.openxmlformats.org/package/2006/relationships"><Relationship Id="rId9" Type="http://schemas.openxmlformats.org/officeDocument/2006/relationships/image" Target="../media/image83.wmf"/><Relationship Id="rId8" Type="http://schemas.openxmlformats.org/officeDocument/2006/relationships/oleObject" Target="../embeddings/oleObject71.bin"/><Relationship Id="rId7" Type="http://schemas.openxmlformats.org/officeDocument/2006/relationships/image" Target="../media/image82.wmf"/><Relationship Id="rId6" Type="http://schemas.openxmlformats.org/officeDocument/2006/relationships/oleObject" Target="../embeddings/oleObject70.bin"/><Relationship Id="rId5" Type="http://schemas.openxmlformats.org/officeDocument/2006/relationships/image" Target="../media/image81.wmf"/><Relationship Id="rId4" Type="http://schemas.openxmlformats.org/officeDocument/2006/relationships/oleObject" Target="../embeddings/oleObject69.bin"/><Relationship Id="rId3" Type="http://schemas.openxmlformats.org/officeDocument/2006/relationships/image" Target="../media/image80.wmf"/><Relationship Id="rId2" Type="http://schemas.openxmlformats.org/officeDocument/2006/relationships/oleObject" Target="../embeddings/oleObject68.bin"/><Relationship Id="rId16" Type="http://schemas.openxmlformats.org/officeDocument/2006/relationships/notesSlide" Target="../notesSlides/notesSlide15.xml"/><Relationship Id="rId15" Type="http://schemas.openxmlformats.org/officeDocument/2006/relationships/vmlDrawing" Target="../drawings/vmlDrawing11.vml"/><Relationship Id="rId14" Type="http://schemas.openxmlformats.org/officeDocument/2006/relationships/slideLayout" Target="../slideLayouts/slideLayout4.xml"/><Relationship Id="rId13" Type="http://schemas.openxmlformats.org/officeDocument/2006/relationships/image" Target="../media/image85.wmf"/><Relationship Id="rId12" Type="http://schemas.openxmlformats.org/officeDocument/2006/relationships/oleObject" Target="../embeddings/oleObject73.bin"/><Relationship Id="rId11" Type="http://schemas.openxmlformats.org/officeDocument/2006/relationships/image" Target="../media/image84.wmf"/><Relationship Id="rId10" Type="http://schemas.openxmlformats.org/officeDocument/2006/relationships/oleObject" Target="../embeddings/oleObject72.bin"/><Relationship Id="rId1" Type="http://schemas.openxmlformats.org/officeDocument/2006/relationships/image" Target="../media/image7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86.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4.xml"/><Relationship Id="rId2" Type="http://schemas.openxmlformats.org/officeDocument/2006/relationships/image" Target="../media/image88.jpeg"/><Relationship Id="rId1" Type="http://schemas.openxmlformats.org/officeDocument/2006/relationships/image" Target="../media/image8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9" Type="http://schemas.openxmlformats.org/officeDocument/2006/relationships/image" Target="../media/image7.wmf"/><Relationship Id="rId8" Type="http://schemas.openxmlformats.org/officeDocument/2006/relationships/oleObject" Target="../embeddings/oleObject4.bin"/><Relationship Id="rId7" Type="http://schemas.openxmlformats.org/officeDocument/2006/relationships/image" Target="../media/image6.wmf"/><Relationship Id="rId6" Type="http://schemas.openxmlformats.org/officeDocument/2006/relationships/oleObject" Target="../embeddings/oleObject3.bin"/><Relationship Id="rId5" Type="http://schemas.openxmlformats.org/officeDocument/2006/relationships/image" Target="../media/image5.wmf"/><Relationship Id="rId4" Type="http://schemas.openxmlformats.org/officeDocument/2006/relationships/oleObject" Target="../embeddings/oleObject2.bin"/><Relationship Id="rId3" Type="http://schemas.openxmlformats.org/officeDocument/2006/relationships/image" Target="../media/image4.wmf"/><Relationship Id="rId20" Type="http://schemas.openxmlformats.org/officeDocument/2006/relationships/notesSlide" Target="../notesSlides/notesSlide1.xml"/><Relationship Id="rId2" Type="http://schemas.openxmlformats.org/officeDocument/2006/relationships/oleObject" Target="../embeddings/oleObject1.bin"/><Relationship Id="rId19" Type="http://schemas.openxmlformats.org/officeDocument/2006/relationships/vmlDrawing" Target="../drawings/vmlDrawing1.vml"/><Relationship Id="rId18" Type="http://schemas.openxmlformats.org/officeDocument/2006/relationships/slideLayout" Target="../slideLayouts/slideLayout4.xml"/><Relationship Id="rId17" Type="http://schemas.openxmlformats.org/officeDocument/2006/relationships/image" Target="../media/image12.png"/><Relationship Id="rId16" Type="http://schemas.openxmlformats.org/officeDocument/2006/relationships/image" Target="../media/image11.png"/><Relationship Id="rId15" Type="http://schemas.openxmlformats.org/officeDocument/2006/relationships/image" Target="../media/image10.wmf"/><Relationship Id="rId14" Type="http://schemas.openxmlformats.org/officeDocument/2006/relationships/oleObject" Target="../embeddings/oleObject7.bin"/><Relationship Id="rId13" Type="http://schemas.openxmlformats.org/officeDocument/2006/relationships/image" Target="../media/image9.wmf"/><Relationship Id="rId12" Type="http://schemas.openxmlformats.org/officeDocument/2006/relationships/oleObject" Target="../embeddings/oleObject6.bin"/><Relationship Id="rId11" Type="http://schemas.openxmlformats.org/officeDocument/2006/relationships/image" Target="../media/image8.wmf"/><Relationship Id="rId10" Type="http://schemas.openxmlformats.org/officeDocument/2006/relationships/oleObject" Target="../embeddings/oleObject5.bin"/><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89.jpe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vmlDrawing" Target="../drawings/vmlDrawing12.vml"/><Relationship Id="rId5" Type="http://schemas.openxmlformats.org/officeDocument/2006/relationships/slideLayout" Target="../slideLayouts/slideLayout4.xml"/><Relationship Id="rId4" Type="http://schemas.openxmlformats.org/officeDocument/2006/relationships/image" Target="../media/image91.wmf"/><Relationship Id="rId3" Type="http://schemas.openxmlformats.org/officeDocument/2006/relationships/oleObject" Target="../embeddings/oleObject75.bin"/><Relationship Id="rId2" Type="http://schemas.openxmlformats.org/officeDocument/2006/relationships/image" Target="../media/image90.wmf"/><Relationship Id="rId1" Type="http://schemas.openxmlformats.org/officeDocument/2006/relationships/oleObject" Target="../embeddings/oleObject74.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9" Type="http://schemas.openxmlformats.org/officeDocument/2006/relationships/vmlDrawing" Target="../drawings/vmlDrawing13.vml"/><Relationship Id="rId8" Type="http://schemas.openxmlformats.org/officeDocument/2006/relationships/slideLayout" Target="../slideLayouts/slideLayout4.xml"/><Relationship Id="rId7" Type="http://schemas.openxmlformats.org/officeDocument/2006/relationships/image" Target="../media/image95.wmf"/><Relationship Id="rId6" Type="http://schemas.openxmlformats.org/officeDocument/2006/relationships/oleObject" Target="../embeddings/oleObject78.bin"/><Relationship Id="rId5" Type="http://schemas.openxmlformats.org/officeDocument/2006/relationships/image" Target="../media/image94.wmf"/><Relationship Id="rId4" Type="http://schemas.openxmlformats.org/officeDocument/2006/relationships/oleObject" Target="../embeddings/oleObject77.bin"/><Relationship Id="rId3" Type="http://schemas.openxmlformats.org/officeDocument/2006/relationships/image" Target="../media/image93.wmf"/><Relationship Id="rId2" Type="http://schemas.openxmlformats.org/officeDocument/2006/relationships/oleObject" Target="../embeddings/oleObject76.bin"/><Relationship Id="rId10" Type="http://schemas.openxmlformats.org/officeDocument/2006/relationships/notesSlide" Target="../notesSlides/notesSlide22.xml"/><Relationship Id="rId1" Type="http://schemas.openxmlformats.org/officeDocument/2006/relationships/image" Target="../media/image92.jpe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vmlDrawing" Target="../drawings/vmlDrawing14.vml"/><Relationship Id="rId5" Type="http://schemas.openxmlformats.org/officeDocument/2006/relationships/slideLayout" Target="../slideLayouts/slideLayout4.xml"/><Relationship Id="rId4" Type="http://schemas.openxmlformats.org/officeDocument/2006/relationships/image" Target="../media/image97.wmf"/><Relationship Id="rId3" Type="http://schemas.openxmlformats.org/officeDocument/2006/relationships/oleObject" Target="../embeddings/oleObject80.bin"/><Relationship Id="rId2" Type="http://schemas.openxmlformats.org/officeDocument/2006/relationships/image" Target="../media/image96.wmf"/><Relationship Id="rId1" Type="http://schemas.openxmlformats.org/officeDocument/2006/relationships/oleObject" Target="../embeddings/oleObject79.bin"/></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vmlDrawing" Target="../drawings/vmlDrawing15.vml"/><Relationship Id="rId3" Type="http://schemas.openxmlformats.org/officeDocument/2006/relationships/slideLayout" Target="../slideLayouts/slideLayout4.xml"/><Relationship Id="rId2" Type="http://schemas.openxmlformats.org/officeDocument/2006/relationships/image" Target="../media/image98.wmf"/><Relationship Id="rId1" Type="http://schemas.openxmlformats.org/officeDocument/2006/relationships/oleObject" Target="../embeddings/oleObject81.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99.jpeg"/></Relationships>
</file>

<file path=ppt/slides/_rels/slide27.xml.rels><?xml version="1.0" encoding="UTF-8" standalone="yes"?>
<Relationships xmlns="http://schemas.openxmlformats.org/package/2006/relationships"><Relationship Id="rId9" Type="http://schemas.openxmlformats.org/officeDocument/2006/relationships/oleObject" Target="../embeddings/oleObject86.bin"/><Relationship Id="rId8" Type="http://schemas.openxmlformats.org/officeDocument/2006/relationships/image" Target="../media/image103.wmf"/><Relationship Id="rId7" Type="http://schemas.openxmlformats.org/officeDocument/2006/relationships/oleObject" Target="../embeddings/oleObject85.bin"/><Relationship Id="rId6" Type="http://schemas.openxmlformats.org/officeDocument/2006/relationships/image" Target="../media/image102.wmf"/><Relationship Id="rId5" Type="http://schemas.openxmlformats.org/officeDocument/2006/relationships/oleObject" Target="../embeddings/oleObject84.bin"/><Relationship Id="rId4" Type="http://schemas.openxmlformats.org/officeDocument/2006/relationships/image" Target="../media/image101.wmf"/><Relationship Id="rId3" Type="http://schemas.openxmlformats.org/officeDocument/2006/relationships/oleObject" Target="../embeddings/oleObject83.bin"/><Relationship Id="rId2" Type="http://schemas.openxmlformats.org/officeDocument/2006/relationships/image" Target="../media/image100.wmf"/><Relationship Id="rId19" Type="http://schemas.openxmlformats.org/officeDocument/2006/relationships/notesSlide" Target="../notesSlides/notesSlide26.xml"/><Relationship Id="rId18" Type="http://schemas.openxmlformats.org/officeDocument/2006/relationships/vmlDrawing" Target="../drawings/vmlDrawing16.vml"/><Relationship Id="rId17" Type="http://schemas.openxmlformats.org/officeDocument/2006/relationships/slideLayout" Target="../slideLayouts/slideLayout4.xml"/><Relationship Id="rId16" Type="http://schemas.openxmlformats.org/officeDocument/2006/relationships/image" Target="../media/image107.wmf"/><Relationship Id="rId15" Type="http://schemas.openxmlformats.org/officeDocument/2006/relationships/oleObject" Target="../embeddings/oleObject89.bin"/><Relationship Id="rId14" Type="http://schemas.openxmlformats.org/officeDocument/2006/relationships/image" Target="../media/image106.wmf"/><Relationship Id="rId13" Type="http://schemas.openxmlformats.org/officeDocument/2006/relationships/oleObject" Target="../embeddings/oleObject88.bin"/><Relationship Id="rId12" Type="http://schemas.openxmlformats.org/officeDocument/2006/relationships/image" Target="../media/image105.wmf"/><Relationship Id="rId11" Type="http://schemas.openxmlformats.org/officeDocument/2006/relationships/oleObject" Target="../embeddings/oleObject87.bin"/><Relationship Id="rId10" Type="http://schemas.openxmlformats.org/officeDocument/2006/relationships/image" Target="../media/image104.wmf"/><Relationship Id="rId1" Type="http://schemas.openxmlformats.org/officeDocument/2006/relationships/oleObject" Target="../embeddings/oleObject82.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image" Target="../media/image108.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9" Type="http://schemas.openxmlformats.org/officeDocument/2006/relationships/oleObject" Target="../embeddings/oleObject12.bin"/><Relationship Id="rId8" Type="http://schemas.openxmlformats.org/officeDocument/2006/relationships/image" Target="../media/image16.wmf"/><Relationship Id="rId7" Type="http://schemas.openxmlformats.org/officeDocument/2006/relationships/oleObject" Target="../embeddings/oleObject11.bin"/><Relationship Id="rId6" Type="http://schemas.openxmlformats.org/officeDocument/2006/relationships/image" Target="../media/image15.wmf"/><Relationship Id="rId5" Type="http://schemas.openxmlformats.org/officeDocument/2006/relationships/oleObject" Target="../embeddings/oleObject10.bin"/><Relationship Id="rId4" Type="http://schemas.openxmlformats.org/officeDocument/2006/relationships/image" Target="../media/image14.wmf"/><Relationship Id="rId3" Type="http://schemas.openxmlformats.org/officeDocument/2006/relationships/oleObject" Target="../embeddings/oleObject9.bin"/><Relationship Id="rId25" Type="http://schemas.openxmlformats.org/officeDocument/2006/relationships/notesSlide" Target="../notesSlides/notesSlide2.xml"/><Relationship Id="rId24" Type="http://schemas.openxmlformats.org/officeDocument/2006/relationships/vmlDrawing" Target="../drawings/vmlDrawing2.vml"/><Relationship Id="rId23" Type="http://schemas.openxmlformats.org/officeDocument/2006/relationships/slideLayout" Target="../slideLayouts/slideLayout4.xml"/><Relationship Id="rId22" Type="http://schemas.openxmlformats.org/officeDocument/2006/relationships/image" Target="../media/image23.wmf"/><Relationship Id="rId21" Type="http://schemas.openxmlformats.org/officeDocument/2006/relationships/oleObject" Target="../embeddings/oleObject18.bin"/><Relationship Id="rId20" Type="http://schemas.openxmlformats.org/officeDocument/2006/relationships/image" Target="../media/image22.wmf"/><Relationship Id="rId2" Type="http://schemas.openxmlformats.org/officeDocument/2006/relationships/image" Target="../media/image13.wmf"/><Relationship Id="rId19" Type="http://schemas.openxmlformats.org/officeDocument/2006/relationships/oleObject" Target="../embeddings/oleObject17.bin"/><Relationship Id="rId18" Type="http://schemas.openxmlformats.org/officeDocument/2006/relationships/image" Target="../media/image21.wmf"/><Relationship Id="rId17" Type="http://schemas.openxmlformats.org/officeDocument/2006/relationships/oleObject" Target="../embeddings/oleObject16.bin"/><Relationship Id="rId16" Type="http://schemas.openxmlformats.org/officeDocument/2006/relationships/image" Target="../media/image20.wmf"/><Relationship Id="rId15" Type="http://schemas.openxmlformats.org/officeDocument/2006/relationships/oleObject" Target="../embeddings/oleObject15.bin"/><Relationship Id="rId14" Type="http://schemas.openxmlformats.org/officeDocument/2006/relationships/image" Target="../media/image19.wmf"/><Relationship Id="rId13" Type="http://schemas.openxmlformats.org/officeDocument/2006/relationships/oleObject" Target="../embeddings/oleObject14.bin"/><Relationship Id="rId12" Type="http://schemas.openxmlformats.org/officeDocument/2006/relationships/image" Target="../media/image18.wmf"/><Relationship Id="rId11" Type="http://schemas.openxmlformats.org/officeDocument/2006/relationships/oleObject" Target="../embeddings/oleObject13.bin"/><Relationship Id="rId10" Type="http://schemas.openxmlformats.org/officeDocument/2006/relationships/image" Target="../media/image17.wmf"/><Relationship Id="rId1" Type="http://schemas.openxmlformats.org/officeDocument/2006/relationships/oleObject" Target="../embeddings/oleObject8.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image" Target="../media/image109.jpeg"/></Relationships>
</file>

<file path=ppt/slides/_rels/slide31.xml.rels><?xml version="1.0" encoding="UTF-8" standalone="yes"?>
<Relationships xmlns="http://schemas.openxmlformats.org/package/2006/relationships"><Relationship Id="rId9" Type="http://schemas.openxmlformats.org/officeDocument/2006/relationships/image" Target="../media/image114.wmf"/><Relationship Id="rId8" Type="http://schemas.openxmlformats.org/officeDocument/2006/relationships/oleObject" Target="../embeddings/oleObject93.bin"/><Relationship Id="rId7" Type="http://schemas.openxmlformats.org/officeDocument/2006/relationships/image" Target="../media/image113.wmf"/><Relationship Id="rId6" Type="http://schemas.openxmlformats.org/officeDocument/2006/relationships/oleObject" Target="../embeddings/oleObject92.bin"/><Relationship Id="rId5" Type="http://schemas.openxmlformats.org/officeDocument/2006/relationships/image" Target="../media/image112.wmf"/><Relationship Id="rId4" Type="http://schemas.openxmlformats.org/officeDocument/2006/relationships/oleObject" Target="../embeddings/oleObject91.bin"/><Relationship Id="rId3" Type="http://schemas.openxmlformats.org/officeDocument/2006/relationships/image" Target="../media/image111.wmf"/><Relationship Id="rId2" Type="http://schemas.openxmlformats.org/officeDocument/2006/relationships/oleObject" Target="../embeddings/oleObject90.bin"/><Relationship Id="rId12" Type="http://schemas.openxmlformats.org/officeDocument/2006/relationships/notesSlide" Target="../notesSlides/notesSlide30.xml"/><Relationship Id="rId11" Type="http://schemas.openxmlformats.org/officeDocument/2006/relationships/vmlDrawing" Target="../drawings/vmlDrawing17.vml"/><Relationship Id="rId10" Type="http://schemas.openxmlformats.org/officeDocument/2006/relationships/slideLayout" Target="../slideLayouts/slideLayout4.xml"/><Relationship Id="rId1" Type="http://schemas.openxmlformats.org/officeDocument/2006/relationships/image" Target="../media/image110.jpeg"/></Relationships>
</file>

<file path=ppt/slides/_rels/slide32.xml.rels><?xml version="1.0" encoding="UTF-8" standalone="yes"?>
<Relationships xmlns="http://schemas.openxmlformats.org/package/2006/relationships"><Relationship Id="rId9" Type="http://schemas.openxmlformats.org/officeDocument/2006/relationships/image" Target="../media/image119.wmf"/><Relationship Id="rId8" Type="http://schemas.openxmlformats.org/officeDocument/2006/relationships/oleObject" Target="../embeddings/oleObject97.bin"/><Relationship Id="rId7" Type="http://schemas.openxmlformats.org/officeDocument/2006/relationships/image" Target="../media/image118.wmf"/><Relationship Id="rId6" Type="http://schemas.openxmlformats.org/officeDocument/2006/relationships/oleObject" Target="../embeddings/oleObject96.bin"/><Relationship Id="rId5" Type="http://schemas.openxmlformats.org/officeDocument/2006/relationships/image" Target="../media/image117.wmf"/><Relationship Id="rId4" Type="http://schemas.openxmlformats.org/officeDocument/2006/relationships/oleObject" Target="../embeddings/oleObject95.bin"/><Relationship Id="rId3" Type="http://schemas.openxmlformats.org/officeDocument/2006/relationships/image" Target="../media/image116.wmf"/><Relationship Id="rId2" Type="http://schemas.openxmlformats.org/officeDocument/2006/relationships/oleObject" Target="../embeddings/oleObject94.bin"/><Relationship Id="rId12" Type="http://schemas.openxmlformats.org/officeDocument/2006/relationships/notesSlide" Target="../notesSlides/notesSlide31.xml"/><Relationship Id="rId11" Type="http://schemas.openxmlformats.org/officeDocument/2006/relationships/vmlDrawing" Target="../drawings/vmlDrawing18.vml"/><Relationship Id="rId10" Type="http://schemas.openxmlformats.org/officeDocument/2006/relationships/slideLayout" Target="../slideLayouts/slideLayout4.xml"/><Relationship Id="rId1" Type="http://schemas.openxmlformats.org/officeDocument/2006/relationships/image" Target="../media/image115.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image" Target="../media/image120.jpeg"/></Relationships>
</file>

<file path=ppt/slides/_rels/slide34.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vmlDrawing" Target="../drawings/vmlDrawing19.vml"/><Relationship Id="rId7" Type="http://schemas.openxmlformats.org/officeDocument/2006/relationships/slideLayout" Target="../slideLayouts/slideLayout4.xml"/><Relationship Id="rId6" Type="http://schemas.openxmlformats.org/officeDocument/2006/relationships/image" Target="../media/image123.wmf"/><Relationship Id="rId5" Type="http://schemas.openxmlformats.org/officeDocument/2006/relationships/oleObject" Target="../embeddings/oleObject100.bin"/><Relationship Id="rId4" Type="http://schemas.openxmlformats.org/officeDocument/2006/relationships/image" Target="../media/image122.wmf"/><Relationship Id="rId3" Type="http://schemas.openxmlformats.org/officeDocument/2006/relationships/oleObject" Target="../embeddings/oleObject99.bin"/><Relationship Id="rId2" Type="http://schemas.openxmlformats.org/officeDocument/2006/relationships/image" Target="../media/image121.wmf"/><Relationship Id="rId1" Type="http://schemas.openxmlformats.org/officeDocument/2006/relationships/oleObject" Target="../embeddings/oleObject98.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image" Target="../media/image124.jpe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vmlDrawing" Target="../drawings/vmlDrawing20.vml"/><Relationship Id="rId5" Type="http://schemas.openxmlformats.org/officeDocument/2006/relationships/slideLayout" Target="../slideLayouts/slideLayout4.xml"/><Relationship Id="rId4" Type="http://schemas.openxmlformats.org/officeDocument/2006/relationships/image" Target="../media/image126.wmf"/><Relationship Id="rId3" Type="http://schemas.openxmlformats.org/officeDocument/2006/relationships/oleObject" Target="../embeddings/oleObject102.bin"/><Relationship Id="rId2" Type="http://schemas.openxmlformats.org/officeDocument/2006/relationships/image" Target="../media/image125.wmf"/><Relationship Id="rId1" Type="http://schemas.openxmlformats.org/officeDocument/2006/relationships/oleObject" Target="../embeddings/oleObject101.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23.bin"/><Relationship Id="rId8" Type="http://schemas.openxmlformats.org/officeDocument/2006/relationships/image" Target="../media/image27.wmf"/><Relationship Id="rId7" Type="http://schemas.openxmlformats.org/officeDocument/2006/relationships/oleObject" Target="../embeddings/oleObject22.bin"/><Relationship Id="rId6" Type="http://schemas.openxmlformats.org/officeDocument/2006/relationships/image" Target="../media/image26.wmf"/><Relationship Id="rId5" Type="http://schemas.openxmlformats.org/officeDocument/2006/relationships/oleObject" Target="../embeddings/oleObject21.bin"/><Relationship Id="rId4" Type="http://schemas.openxmlformats.org/officeDocument/2006/relationships/image" Target="../media/image25.wmf"/><Relationship Id="rId3" Type="http://schemas.openxmlformats.org/officeDocument/2006/relationships/oleObject" Target="../embeddings/oleObject20.bin"/><Relationship Id="rId2" Type="http://schemas.openxmlformats.org/officeDocument/2006/relationships/image" Target="../media/image24.wmf"/><Relationship Id="rId17" Type="http://schemas.openxmlformats.org/officeDocument/2006/relationships/notesSlide" Target="../notesSlides/notesSlide3.xml"/><Relationship Id="rId16" Type="http://schemas.openxmlformats.org/officeDocument/2006/relationships/vmlDrawing" Target="../drawings/vmlDrawing3.vml"/><Relationship Id="rId15" Type="http://schemas.openxmlformats.org/officeDocument/2006/relationships/slideLayout" Target="../slideLayouts/slideLayout4.xml"/><Relationship Id="rId14" Type="http://schemas.openxmlformats.org/officeDocument/2006/relationships/image" Target="../media/image30.wmf"/><Relationship Id="rId13" Type="http://schemas.openxmlformats.org/officeDocument/2006/relationships/oleObject" Target="../embeddings/oleObject25.bin"/><Relationship Id="rId12" Type="http://schemas.openxmlformats.org/officeDocument/2006/relationships/image" Target="../media/image29.wmf"/><Relationship Id="rId11" Type="http://schemas.openxmlformats.org/officeDocument/2006/relationships/oleObject" Target="../embeddings/oleObject24.bin"/><Relationship Id="rId10" Type="http://schemas.openxmlformats.org/officeDocument/2006/relationships/image" Target="../media/image28.wmf"/><Relationship Id="rId1" Type="http://schemas.openxmlformats.org/officeDocument/2006/relationships/oleObject" Target="../embeddings/oleObject19.bin"/></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vmlDrawing" Target="../drawings/vmlDrawing4.vml"/><Relationship Id="rId6" Type="http://schemas.openxmlformats.org/officeDocument/2006/relationships/slideLayout" Target="../slideLayouts/slideLayout4.xml"/><Relationship Id="rId5" Type="http://schemas.openxmlformats.org/officeDocument/2006/relationships/image" Target="../media/image33.wmf"/><Relationship Id="rId4" Type="http://schemas.openxmlformats.org/officeDocument/2006/relationships/oleObject" Target="../embeddings/oleObject27.bin"/><Relationship Id="rId3" Type="http://schemas.openxmlformats.org/officeDocument/2006/relationships/image" Target="../media/image32.wmf"/><Relationship Id="rId2" Type="http://schemas.openxmlformats.org/officeDocument/2006/relationships/oleObject" Target="../embeddings/oleObject26.bin"/><Relationship Id="rId1" Type="http://schemas.openxmlformats.org/officeDocument/2006/relationships/image" Target="../media/image31.jpeg"/></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32.bin"/><Relationship Id="rId8" Type="http://schemas.openxmlformats.org/officeDocument/2006/relationships/image" Target="../media/image37.wmf"/><Relationship Id="rId7" Type="http://schemas.openxmlformats.org/officeDocument/2006/relationships/oleObject" Target="../embeddings/oleObject31.bin"/><Relationship Id="rId6" Type="http://schemas.openxmlformats.org/officeDocument/2006/relationships/image" Target="../media/image36.wmf"/><Relationship Id="rId5" Type="http://schemas.openxmlformats.org/officeDocument/2006/relationships/oleObject" Target="../embeddings/oleObject30.bin"/><Relationship Id="rId4" Type="http://schemas.openxmlformats.org/officeDocument/2006/relationships/image" Target="../media/image35.wmf"/><Relationship Id="rId3" Type="http://schemas.openxmlformats.org/officeDocument/2006/relationships/oleObject" Target="../embeddings/oleObject29.bin"/><Relationship Id="rId25" Type="http://schemas.openxmlformats.org/officeDocument/2006/relationships/notesSlide" Target="../notesSlides/notesSlide5.xml"/><Relationship Id="rId24" Type="http://schemas.openxmlformats.org/officeDocument/2006/relationships/vmlDrawing" Target="../drawings/vmlDrawing5.vml"/><Relationship Id="rId23" Type="http://schemas.openxmlformats.org/officeDocument/2006/relationships/slideLayout" Target="../slideLayouts/slideLayout4.xml"/><Relationship Id="rId22" Type="http://schemas.openxmlformats.org/officeDocument/2006/relationships/image" Target="../media/image44.wmf"/><Relationship Id="rId21" Type="http://schemas.openxmlformats.org/officeDocument/2006/relationships/oleObject" Target="../embeddings/oleObject38.bin"/><Relationship Id="rId20" Type="http://schemas.openxmlformats.org/officeDocument/2006/relationships/image" Target="../media/image43.wmf"/><Relationship Id="rId2" Type="http://schemas.openxmlformats.org/officeDocument/2006/relationships/image" Target="../media/image34.wmf"/><Relationship Id="rId19" Type="http://schemas.openxmlformats.org/officeDocument/2006/relationships/oleObject" Target="../embeddings/oleObject37.bin"/><Relationship Id="rId18" Type="http://schemas.openxmlformats.org/officeDocument/2006/relationships/image" Target="../media/image42.wmf"/><Relationship Id="rId17" Type="http://schemas.openxmlformats.org/officeDocument/2006/relationships/oleObject" Target="../embeddings/oleObject36.bin"/><Relationship Id="rId16" Type="http://schemas.openxmlformats.org/officeDocument/2006/relationships/image" Target="../media/image41.wmf"/><Relationship Id="rId15" Type="http://schemas.openxmlformats.org/officeDocument/2006/relationships/oleObject" Target="../embeddings/oleObject35.bin"/><Relationship Id="rId14" Type="http://schemas.openxmlformats.org/officeDocument/2006/relationships/image" Target="../media/image40.wmf"/><Relationship Id="rId13" Type="http://schemas.openxmlformats.org/officeDocument/2006/relationships/oleObject" Target="../embeddings/oleObject34.bin"/><Relationship Id="rId12" Type="http://schemas.openxmlformats.org/officeDocument/2006/relationships/image" Target="../media/image39.wmf"/><Relationship Id="rId11" Type="http://schemas.openxmlformats.org/officeDocument/2006/relationships/oleObject" Target="../embeddings/oleObject33.bin"/><Relationship Id="rId10" Type="http://schemas.openxmlformats.org/officeDocument/2006/relationships/image" Target="../media/image38.wmf"/><Relationship Id="rId1" Type="http://schemas.openxmlformats.org/officeDocument/2006/relationships/oleObject" Target="../embeddings/oleObject28.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4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4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p:nvPr/>
        </p:nvSpPr>
        <p:spPr>
          <a:xfrm>
            <a:off x="0" y="4491839"/>
            <a:ext cx="9144000" cy="684054"/>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高考物理</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(北京市选考专用)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
        <p:nvSpPr>
          <p:cNvPr id="7" name="Rectangle 2"/>
          <p:cNvSpPr txBox="1">
            <a:spLocks noChangeArrowheads="1"/>
          </p:cNvSpPr>
          <p:nvPr/>
        </p:nvSpPr>
        <p:spPr>
          <a:xfrm>
            <a:off x="-6985" y="5313752"/>
            <a:ext cx="9144000" cy="723542"/>
          </a:xfrm>
          <a:prstGeom prst="rect">
            <a:avLst/>
          </a:prstGeom>
        </p:spPr>
        <p:txBody>
          <a:bodyPr/>
          <a:lstStyle/>
          <a:p>
            <a:pPr algn="ctr">
              <a:lnSpc>
                <a:spcPts val="4000"/>
              </a:lnSpc>
              <a:defRPr/>
            </a:pPr>
            <a:r>
              <a:rPr lang="zh-CN" altLang="en-US" sz="3600" kern="0" dirty="0" smtClean="0">
                <a:solidFill>
                  <a:srgbClr val="FFFF00"/>
                </a:solidFill>
                <a:latin typeface="黑体" panose="02010609060101010101" pitchFamily="49" charset="-122"/>
                <a:ea typeface="黑体" panose="02010609060101010101" pitchFamily="49" charset="-122"/>
              </a:rPr>
              <a:t>专题一　质点的直线运动</a:t>
            </a:r>
            <a:endParaRPr lang="zh-CN" altLang="en-US" sz="36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(2016课标Ⅰ,21,6分)(多选)甲、乙两车在平直公路上同向行驶,其</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图像如图所示。已知两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车在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=3 s时并排行驶,则    </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=1 s时,甲车在乙车后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=0时,甲车在乙车前7.5 m</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C.两车另一次并排行驶的时刻是</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=2 s</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D.甲、乙车两次并排行驶的位置之间沿公路方向的距离为40 m</a:t>
            </a:r>
            <a:endParaRPr lang="zh-CN" altLang="en-US" dirty="0"/>
          </a:p>
        </p:txBody>
      </p:sp>
      <p:pic>
        <p:nvPicPr>
          <p:cNvPr id="3" name="图片 3" descr="textimage4.jpeg"/>
          <p:cNvPicPr>
            <a:picLocks noChangeAspect="1"/>
          </p:cNvPicPr>
          <p:nvPr/>
        </p:nvPicPr>
        <p:blipFill>
          <a:blip r:embed="rId1" cstate="print"/>
          <a:stretch>
            <a:fillRect/>
          </a:stretch>
        </p:blipFill>
        <p:spPr>
          <a:xfrm>
            <a:off x="6084168" y="1548061"/>
            <a:ext cx="1989091" cy="1529389"/>
          </a:xfrm>
          <a:prstGeom prst="rect">
            <a:avLst/>
          </a:prstGeom>
        </p:spPr>
      </p:pic>
      <p:sp>
        <p:nvSpPr>
          <p:cNvPr id="4" name="TextBox 2"/>
          <p:cNvSpPr txBox="1"/>
          <p:nvPr/>
        </p:nvSpPr>
        <p:spPr>
          <a:xfrm>
            <a:off x="540000" y="3492277"/>
            <a:ext cx="8127000" cy="21570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BD</a:t>
            </a:r>
            <a:r>
              <a:rPr lang="zh-CN" altLang="en-US" sz="1530" kern="0" dirty="0" smtClean="0">
                <a:solidFill>
                  <a:srgbClr val="000000"/>
                </a:solidFill>
                <a:latin typeface="Times New Roman" panose="02020603050405020304" pitchFamily="65" charset="-122"/>
                <a:ea typeface="宋体" panose="02010600030101010101" pitchFamily="2" charset="-122"/>
              </a:rPr>
              <a:t>　由题中</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图像得</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甲</a:t>
            </a:r>
            <a:r>
              <a:rPr lang="zh-CN" altLang="en-US" sz="1530" kern="0" dirty="0" smtClean="0">
                <a:solidFill>
                  <a:srgbClr val="000000"/>
                </a:solidFill>
                <a:latin typeface="Times New Roman" panose="02020603050405020304" pitchFamily="65" charset="-122"/>
                <a:ea typeface="宋体" panose="02010600030101010101" pitchFamily="2" charset="-122"/>
              </a:rPr>
              <a:t>=10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kern="0" dirty="0" smtClean="0">
                <a:solidFill>
                  <a:srgbClr val="000000"/>
                </a:solidFill>
                <a:latin typeface="Times New Roman" panose="02020603050405020304" pitchFamily="65" charset="-122"/>
                <a:ea typeface="宋体" panose="02010600030101010101" pitchFamily="2" charset="-122"/>
              </a:rPr>
              <a:t>=5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,两车在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=3 s时并排行驶,此时</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甲</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甲</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endParaRPr lang="zh-CN" altLang="en-US" dirty="0"/>
          </a:p>
          <a:p>
            <a:pPr marL="0" indent="0" eaLnBrk="0" latinLnBrk="1" hangingPunct="0">
              <a:lnSpc>
                <a:spcPct val="150000"/>
              </a:lnSpc>
              <a:spcBef>
                <a:spcPts val="1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 m=45 m,</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3 m+</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 m=52.5 m,所以</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=0时甲车在前,距乙车的距离为</a:t>
            </a:r>
            <a:endParaRPr lang="zh-CN" altLang="en-US"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75"/>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甲</a:t>
            </a:r>
            <a:r>
              <a:rPr lang="zh-CN" altLang="en-US" sz="1530" kern="0" dirty="0" smtClean="0">
                <a:solidFill>
                  <a:srgbClr val="000000"/>
                </a:solidFill>
                <a:latin typeface="Times New Roman" panose="02020603050405020304" pitchFamily="65" charset="-122"/>
                <a:ea typeface="宋体" panose="02010600030101010101" pitchFamily="2" charset="-122"/>
              </a:rPr>
              <a:t>=7.5 m,B项正确。</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=1 s时,</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甲</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甲</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=5 m,</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=12.5 m,此时</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甲</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=12.5 m,所</a:t>
            </a:r>
            <a:endParaRPr lang="zh-CN" altLang="en-US" dirty="0"/>
          </a:p>
          <a:p>
            <a:pPr marL="0" indent="0" eaLnBrk="0" latinLnBrk="1" hangingPunct="0">
              <a:lnSpc>
                <a:spcPct val="150000"/>
              </a:lnSpc>
              <a:spcBef>
                <a:spcPts val="1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以另一次并排行驶的时刻为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=1 s,故A、C项错误;两次并排行驶的位置沿公路方向相距</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kern="0" dirty="0" smtClean="0">
                <a:solidFill>
                  <a:srgbClr val="000000"/>
                </a:solidFill>
                <a:latin typeface="Times New Roman" panose="02020603050405020304" pitchFamily="65" charset="-122"/>
                <a:ea typeface="宋体" panose="02010600030101010101" pitchFamily="2" charset="-122"/>
              </a:rPr>
              <a:t>'=40 m,故D项正确。</a:t>
            </a:r>
            <a:endParaRPr lang="zh-CN" altLang="en-US" dirty="0"/>
          </a:p>
        </p:txBody>
      </p:sp>
      <p:graphicFrame>
        <p:nvGraphicFramePr>
          <p:cNvPr id="5" name="对象 4"/>
          <p:cNvGraphicFramePr>
            <a:graphicFrameLocks noChangeAspect="1"/>
          </p:cNvGraphicFramePr>
          <p:nvPr/>
        </p:nvGraphicFramePr>
        <p:xfrm>
          <a:off x="7380298" y="3553922"/>
          <a:ext cx="152399" cy="428624"/>
        </p:xfrm>
        <a:graphic>
          <a:graphicData uri="http://schemas.openxmlformats.org/presentationml/2006/ole">
            <mc:AlternateContent xmlns:mc="http://schemas.openxmlformats.org/markup-compatibility/2006">
              <mc:Choice xmlns:v="urn:schemas-microsoft-com:vml" Requires="v">
                <p:oleObj spid="_x0000_s6145" name="Equation" r:id="rId2" imgW="3962400" imgH="11277600" progId="Equation.DSMT4">
                  <p:embed/>
                </p:oleObj>
              </mc:Choice>
              <mc:Fallback>
                <p:oleObj name="Equation" r:id="rId2" imgW="3962400" imgH="11277600" progId="Equation.DSMT4">
                  <p:embed/>
                  <p:pic>
                    <p:nvPicPr>
                      <p:cNvPr id="0" name="图片 6144" descr="image47"/>
                      <p:cNvPicPr>
                        <a:picLocks noChangeAspect="1"/>
                      </p:cNvPicPr>
                      <p:nvPr/>
                    </p:nvPicPr>
                    <p:blipFill>
                      <a:blip r:embed="rId3"/>
                      <a:stretch>
                        <a:fillRect/>
                      </a:stretch>
                    </p:blipFill>
                    <p:spPr>
                      <a:xfrm>
                        <a:off x="7380298" y="3553922"/>
                        <a:ext cx="152399" cy="428624"/>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938781" y="3553922"/>
          <a:ext cx="152399" cy="428624"/>
        </p:xfrm>
        <a:graphic>
          <a:graphicData uri="http://schemas.openxmlformats.org/presentationml/2006/ole">
            <mc:AlternateContent xmlns:mc="http://schemas.openxmlformats.org/markup-compatibility/2006">
              <mc:Choice xmlns:v="urn:schemas-microsoft-com:vml" Requires="v">
                <p:oleObj spid="_x0000_s6146" name="Equation" r:id="rId4" imgW="3962400" imgH="11277600" progId="Equation.DSMT4">
                  <p:embed/>
                </p:oleObj>
              </mc:Choice>
              <mc:Fallback>
                <p:oleObj name="Equation" r:id="rId4" imgW="3962400" imgH="11277600" progId="Equation.DSMT4">
                  <p:embed/>
                  <p:pic>
                    <p:nvPicPr>
                      <p:cNvPr id="0" name="图片 6145" descr="image48"/>
                      <p:cNvPicPr>
                        <a:picLocks noChangeAspect="1"/>
                      </p:cNvPicPr>
                      <p:nvPr/>
                    </p:nvPicPr>
                    <p:blipFill>
                      <a:blip r:embed="rId5"/>
                      <a:stretch>
                        <a:fillRect/>
                      </a:stretch>
                    </p:blipFill>
                    <p:spPr>
                      <a:xfrm>
                        <a:off x="7938781" y="3553922"/>
                        <a:ext cx="152399" cy="428624"/>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334349" y="4038848"/>
          <a:ext cx="152400" cy="428625"/>
        </p:xfrm>
        <a:graphic>
          <a:graphicData uri="http://schemas.openxmlformats.org/presentationml/2006/ole">
            <mc:AlternateContent xmlns:mc="http://schemas.openxmlformats.org/markup-compatibility/2006">
              <mc:Choice xmlns:v="urn:schemas-microsoft-com:vml" Requires="v">
                <p:oleObj spid="_x0000_s6147" name="Equation" r:id="rId6" imgW="3962400" imgH="11277600" progId="Equation.DSMT4">
                  <p:embed/>
                </p:oleObj>
              </mc:Choice>
              <mc:Fallback>
                <p:oleObj name="Equation" r:id="rId6" imgW="3962400" imgH="11277600" progId="Equation.DSMT4">
                  <p:embed/>
                  <p:pic>
                    <p:nvPicPr>
                      <p:cNvPr id="0" name="图片 6146" descr="image49"/>
                      <p:cNvPicPr>
                        <a:picLocks noChangeAspect="1"/>
                      </p:cNvPicPr>
                      <p:nvPr/>
                    </p:nvPicPr>
                    <p:blipFill>
                      <a:blip r:embed="rId7"/>
                      <a:stretch>
                        <a:fillRect/>
                      </a:stretch>
                    </p:blipFill>
                    <p:spPr>
                      <a:xfrm>
                        <a:off x="2334349" y="4038848"/>
                        <a:ext cx="152400" cy="428625"/>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3605620" y="4038848"/>
          <a:ext cx="152400" cy="428625"/>
        </p:xfrm>
        <a:graphic>
          <a:graphicData uri="http://schemas.openxmlformats.org/presentationml/2006/ole">
            <mc:AlternateContent xmlns:mc="http://schemas.openxmlformats.org/markup-compatibility/2006">
              <mc:Choice xmlns:v="urn:schemas-microsoft-com:vml" Requires="v">
                <p:oleObj spid="_x0000_s6148" name="Equation" r:id="rId8" imgW="3962400" imgH="11277600" progId="Equation.DSMT4">
                  <p:embed/>
                </p:oleObj>
              </mc:Choice>
              <mc:Fallback>
                <p:oleObj name="Equation" r:id="rId8" imgW="3962400" imgH="11277600" progId="Equation.DSMT4">
                  <p:embed/>
                  <p:pic>
                    <p:nvPicPr>
                      <p:cNvPr id="0" name="图片 6147" descr="image50"/>
                      <p:cNvPicPr>
                        <a:picLocks noChangeAspect="1"/>
                      </p:cNvPicPr>
                      <p:nvPr/>
                    </p:nvPicPr>
                    <p:blipFill>
                      <a:blip r:embed="rId9"/>
                      <a:stretch>
                        <a:fillRect/>
                      </a:stretch>
                    </p:blipFill>
                    <p:spPr>
                      <a:xfrm>
                        <a:off x="3605620" y="4038848"/>
                        <a:ext cx="152400" cy="428625"/>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3687157" y="4523775"/>
          <a:ext cx="152400" cy="428625"/>
        </p:xfrm>
        <a:graphic>
          <a:graphicData uri="http://schemas.openxmlformats.org/presentationml/2006/ole">
            <mc:AlternateContent xmlns:mc="http://schemas.openxmlformats.org/markup-compatibility/2006">
              <mc:Choice xmlns:v="urn:schemas-microsoft-com:vml" Requires="v">
                <p:oleObj spid="_x0000_s6149" name="Equation" r:id="rId10" imgW="3962400" imgH="11277600" progId="Equation.DSMT4">
                  <p:embed/>
                </p:oleObj>
              </mc:Choice>
              <mc:Fallback>
                <p:oleObj name="Equation" r:id="rId10" imgW="3962400" imgH="11277600" progId="Equation.DSMT4">
                  <p:embed/>
                  <p:pic>
                    <p:nvPicPr>
                      <p:cNvPr id="0" name="图片 6148" descr="image51"/>
                      <p:cNvPicPr>
                        <a:picLocks noChangeAspect="1"/>
                      </p:cNvPicPr>
                      <p:nvPr/>
                    </p:nvPicPr>
                    <p:blipFill>
                      <a:blip r:embed="rId11"/>
                      <a:stretch>
                        <a:fillRect/>
                      </a:stretch>
                    </p:blipFill>
                    <p:spPr>
                      <a:xfrm>
                        <a:off x="3687157" y="4523775"/>
                        <a:ext cx="152400" cy="428625"/>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5144674" y="4523775"/>
          <a:ext cx="152399" cy="428624"/>
        </p:xfrm>
        <a:graphic>
          <a:graphicData uri="http://schemas.openxmlformats.org/presentationml/2006/ole">
            <mc:AlternateContent xmlns:mc="http://schemas.openxmlformats.org/markup-compatibility/2006">
              <mc:Choice xmlns:v="urn:schemas-microsoft-com:vml" Requires="v">
                <p:oleObj spid="_x0000_s6150" name="Equation" r:id="rId12" imgW="3962400" imgH="11277600" progId="Equation.DSMT4">
                  <p:embed/>
                </p:oleObj>
              </mc:Choice>
              <mc:Fallback>
                <p:oleObj name="Equation" r:id="rId12" imgW="3962400" imgH="11277600" progId="Equation.DSMT4">
                  <p:embed/>
                  <p:pic>
                    <p:nvPicPr>
                      <p:cNvPr id="0" name="图片 6149" descr="image52"/>
                      <p:cNvPicPr>
                        <a:picLocks noChangeAspect="1"/>
                      </p:cNvPicPr>
                      <p:nvPr/>
                    </p:nvPicPr>
                    <p:blipFill>
                      <a:blip r:embed="rId13"/>
                      <a:stretch>
                        <a:fillRect/>
                      </a:stretch>
                    </p:blipFill>
                    <p:spPr>
                      <a:xfrm>
                        <a:off x="5144674" y="4523775"/>
                        <a:ext cx="152399" cy="428624"/>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8127000" cy="2298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(2018课标Ⅲ,18,6分)(多选)甲、乙两车在同一平直公路上同向运动,甲做匀加速直线运动,乙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做匀速直线运动。甲、乙两车的位置</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随时间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的变化如图所示。下列说法正确的是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3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时刻两车速度相等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B.从0到</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时间内,两车走过的路程相等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C.从</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到</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时间内,两车走过的路程相等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到</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时间内的某时刻,两车速度相等</a:t>
            </a:r>
            <a:endParaRPr lang="zh-CN" altLang="en-US" dirty="0"/>
          </a:p>
        </p:txBody>
      </p:sp>
      <p:pic>
        <p:nvPicPr>
          <p:cNvPr id="3" name="图片 3" descr="textimage5.jpeg"/>
          <p:cNvPicPr>
            <a:picLocks noChangeAspect="1"/>
          </p:cNvPicPr>
          <p:nvPr/>
        </p:nvPicPr>
        <p:blipFill>
          <a:blip r:embed="rId1" cstate="print"/>
          <a:stretch>
            <a:fillRect/>
          </a:stretch>
        </p:blipFill>
        <p:spPr>
          <a:xfrm>
            <a:off x="6300192" y="2268141"/>
            <a:ext cx="1436043" cy="1381853"/>
          </a:xfrm>
          <a:prstGeom prst="rect">
            <a:avLst/>
          </a:prstGeom>
        </p:spPr>
      </p:pic>
      <p:sp>
        <p:nvSpPr>
          <p:cNvPr id="4" name="文本框 4"/>
          <p:cNvSpPr txBox="1"/>
          <p:nvPr/>
        </p:nvSpPr>
        <p:spPr>
          <a:xfrm>
            <a:off x="3543935" y="971997"/>
            <a:ext cx="2162772" cy="369332"/>
          </a:xfrm>
          <a:prstGeom prst="rect">
            <a:avLst/>
          </a:prstGeom>
          <a:noFill/>
        </p:spPr>
        <p:txBody>
          <a:bodyPr wrap="none" rtlCol="0" anchor="t">
            <a:spAutoFit/>
          </a:bodyPr>
          <a:lstStyle/>
          <a:p>
            <a:pPr algn="l"/>
            <a:r>
              <a:rPr lang="en-US" altLang="zh-CN" dirty="0" smtClean="0">
                <a:solidFill>
                  <a:srgbClr val="7030A0"/>
                </a:solidFill>
                <a:latin typeface="黑体" panose="02010609060101010101" pitchFamily="49" charset="-122"/>
                <a:ea typeface="黑体" panose="02010609060101010101" pitchFamily="49" charset="-122"/>
                <a:sym typeface="+mn-ea"/>
              </a:rPr>
              <a:t>C</a:t>
            </a:r>
            <a:r>
              <a:rPr lang="zh-CN" altLang="en-US" dirty="0" smtClean="0">
                <a:solidFill>
                  <a:srgbClr val="7030A0"/>
                </a:solidFill>
                <a:latin typeface="黑体" panose="02010609060101010101" pitchFamily="49" charset="-122"/>
                <a:ea typeface="黑体" panose="02010609060101010101" pitchFamily="49" charset="-122"/>
                <a:sym typeface="+mn-ea"/>
              </a:rPr>
              <a:t>组  教师专用题组</a:t>
            </a:r>
            <a:endParaRPr lang="zh-CN" altLang="en-US" dirty="0">
              <a:solidFill>
                <a:srgbClr val="7030A0"/>
              </a:solidFill>
              <a:latin typeface="黑体" panose="02010609060101010101" pitchFamily="49" charset="-122"/>
              <a:ea typeface="黑体" panose="02010609060101010101" pitchFamily="49" charset="-122"/>
              <a:sym typeface="+mn-ea"/>
            </a:endParaRPr>
          </a:p>
        </p:txBody>
      </p:sp>
      <p:sp>
        <p:nvSpPr>
          <p:cNvPr id="5" name="TextBox 2"/>
          <p:cNvSpPr txBox="1"/>
          <p:nvPr/>
        </p:nvSpPr>
        <p:spPr>
          <a:xfrm>
            <a:off x="539552" y="3780309"/>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CD</a:t>
            </a:r>
            <a:r>
              <a:rPr lang="zh-CN" altLang="en-US" sz="1530" kern="0" dirty="0" smtClean="0">
                <a:solidFill>
                  <a:srgbClr val="000000"/>
                </a:solidFill>
                <a:latin typeface="Times New Roman" panose="02020603050405020304" pitchFamily="65" charset="-122"/>
                <a:ea typeface="宋体" panose="02010600030101010101" pitchFamily="2" charset="-122"/>
              </a:rPr>
              <a:t>　本题考查</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图像的应用。在</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图像中,图线的斜率表示物体</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运动的速度,在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时刻,两图线的斜率关系为</a:t>
            </a:r>
            <a:r>
              <a:rPr lang="zh-CN" altLang="en-US" sz="1530" i="1" kern="0" dirty="0" smtClean="0">
                <a:solidFill>
                  <a:srgbClr val="000000"/>
                </a:solidFill>
                <a:latin typeface="Times New Roman" panose="02020603050405020304" pitchFamily="65" charset="-122"/>
                <a:ea typeface="宋体" panose="02010600030101010101" pitchFamily="2" charset="-122"/>
              </a:rPr>
              <a:t>k</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kern="0" dirty="0" smtClean="0">
                <a:solidFill>
                  <a:srgbClr val="000000"/>
                </a:solidFill>
                <a:latin typeface="Times New Roman" panose="02020603050405020304" pitchFamily="65" charset="-122"/>
                <a:ea typeface="宋体" panose="02010600030101010101" pitchFamily="2" charset="-122"/>
              </a:rPr>
              <a:t>&gt;</a:t>
            </a:r>
            <a:r>
              <a:rPr lang="zh-CN" altLang="en-US" sz="1530" i="1" kern="0" dirty="0" smtClean="0">
                <a:solidFill>
                  <a:srgbClr val="000000"/>
                </a:solidFill>
                <a:latin typeface="Times New Roman" panose="02020603050405020304" pitchFamily="65" charset="-122"/>
                <a:ea typeface="宋体" panose="02010600030101010101" pitchFamily="2" charset="-122"/>
              </a:rPr>
              <a:t>k</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甲</a:t>
            </a:r>
            <a:r>
              <a:rPr lang="zh-CN" altLang="en-US" sz="1530" kern="0" dirty="0" smtClean="0">
                <a:solidFill>
                  <a:srgbClr val="000000"/>
                </a:solidFill>
                <a:latin typeface="Times New Roman" panose="02020603050405020304" pitchFamily="65" charset="-122"/>
                <a:ea typeface="宋体" panose="02010600030101010101" pitchFamily="2" charset="-122"/>
              </a:rPr>
              <a:t>,两车速度不相等;在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到</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endParaRPr lang="en-US" altLang="zh-CN" sz="1150" kern="0" baseline="-1500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时间内,存在某一时刻甲图线的切线与乙图线平行,如图所示,该时刻两车</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速度相等,选项A错误、D正确。从0到</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时间内,乙车走过的路程为</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,甲车</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走过的路程小于</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,选项B错误。从</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到</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时间内,两车走过的路程都为</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选项C正确。</a:t>
            </a:r>
            <a:endParaRPr lang="zh-CN" altLang="en-US" dirty="0"/>
          </a:p>
        </p:txBody>
      </p:sp>
      <p:pic>
        <p:nvPicPr>
          <p:cNvPr id="6" name="图片 3" descr="textimage6.jpeg"/>
          <p:cNvPicPr>
            <a:picLocks noChangeAspect="1"/>
          </p:cNvPicPr>
          <p:nvPr/>
        </p:nvPicPr>
        <p:blipFill>
          <a:blip r:embed="rId2" cstate="print"/>
          <a:stretch>
            <a:fillRect/>
          </a:stretch>
        </p:blipFill>
        <p:spPr>
          <a:xfrm>
            <a:off x="6660232" y="4140349"/>
            <a:ext cx="1514475" cy="1457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3295650" y="958850"/>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endParaRPr lang="zh-CN" altLang="en-US" sz="2400"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1982947" y="1558925"/>
            <a:ext cx="516763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2017—2019年高考模拟·考点基础题组</a:t>
            </a:r>
            <a:endParaRPr sz="1400" dirty="0">
              <a:latin typeface="黑体" panose="02010609060101010101" pitchFamily="49" charset="-122"/>
              <a:ea typeface="黑体" panose="02010609060101010101" pitchFamily="49" charset="-122"/>
            </a:endParaRPr>
          </a:p>
        </p:txBody>
      </p:sp>
      <p:sp>
        <p:nvSpPr>
          <p:cNvPr id="7" name="TextBox 11"/>
          <p:cNvSpPr txBox="1"/>
          <p:nvPr/>
        </p:nvSpPr>
        <p:spPr>
          <a:xfrm>
            <a:off x="593725" y="2196133"/>
            <a:ext cx="4672330" cy="507831"/>
          </a:xfrm>
          <a:prstGeom prst="rect">
            <a:avLst/>
          </a:prstGeom>
          <a:noFill/>
          <a:ln w="9525">
            <a:noFill/>
          </a:ln>
        </p:spPr>
        <p:txBody>
          <a:bodyPr wrap="square">
            <a:spAutoFit/>
          </a:bodyPr>
          <a:lstStyle/>
          <a:p>
            <a:pPr eaLnBrk="0" latinLnBrk="1" hangingPunct="0">
              <a:lnSpc>
                <a:spcPct val="150000"/>
              </a:lnSpc>
              <a:spcBef>
                <a:spcPts val="140"/>
              </a:spcBef>
            </a:pPr>
            <a:r>
              <a:rPr lang="zh-CN" altLang="en-US" sz="1800" dirty="0">
                <a:solidFill>
                  <a:srgbClr val="7030A0"/>
                </a:solidFill>
                <a:latin typeface="黑体" panose="02010609060101010101" pitchFamily="49" charset="-122"/>
                <a:ea typeface="黑体" panose="02010609060101010101" pitchFamily="49" charset="-122"/>
                <a:sym typeface="+mn-ea"/>
              </a:rPr>
              <a:t>考点</a:t>
            </a:r>
            <a:r>
              <a:rPr lang="zh-CN" altLang="en-US" sz="1800" dirty="0" smtClean="0">
                <a:solidFill>
                  <a:srgbClr val="7030A0"/>
                </a:solidFill>
                <a:latin typeface="黑体" panose="02010609060101010101" pitchFamily="49" charset="-122"/>
                <a:ea typeface="黑体" panose="02010609060101010101" pitchFamily="49" charset="-122"/>
                <a:sym typeface="+mn-ea"/>
              </a:rPr>
              <a:t>一  匀变速直线运动规律</a:t>
            </a:r>
            <a:endParaRPr lang="zh-CN" altLang="en-US" sz="1800" dirty="0">
              <a:solidFill>
                <a:srgbClr val="7030A0"/>
              </a:solidFill>
              <a:latin typeface="黑体" panose="02010609060101010101" pitchFamily="49" charset="-122"/>
              <a:ea typeface="黑体" panose="02010609060101010101" pitchFamily="49" charset="-122"/>
              <a:sym typeface="+mn-ea"/>
            </a:endParaRPr>
          </a:p>
        </p:txBody>
      </p:sp>
      <p:sp>
        <p:nvSpPr>
          <p:cNvPr id="12" name="TextBox 2"/>
          <p:cNvSpPr txBox="1"/>
          <p:nvPr/>
        </p:nvSpPr>
        <p:spPr>
          <a:xfrm>
            <a:off x="540000" y="277219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(2019北京清华附中高三诊断,1)一位同学从操场</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点出发,向西走了30 m,到达</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点,然后又向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北走了40 m,达到</a:t>
            </a:r>
            <a:r>
              <a:rPr lang="zh-CN" altLang="en-US" sz="1530" i="1"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点。在从</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点到</a:t>
            </a:r>
            <a:r>
              <a:rPr lang="zh-CN" altLang="en-US" sz="1530" i="1"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点的过程中,该同学的位移大小是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A.30 m　　B.40 m　　C.50 m　　D.70 m</a:t>
            </a:r>
            <a:endParaRPr lang="zh-CN" altLang="en-US" dirty="0"/>
          </a:p>
        </p:txBody>
      </p:sp>
      <p:sp>
        <p:nvSpPr>
          <p:cNvPr id="13" name="TextBox 2"/>
          <p:cNvSpPr txBox="1"/>
          <p:nvPr/>
        </p:nvSpPr>
        <p:spPr>
          <a:xfrm>
            <a:off x="540000" y="406834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位移的大小等于首末位置的距离,两段位移相互垂直,所以总位移大小为</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445" kern="0" spc="500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m=50 m,故C正确。</a:t>
            </a:r>
            <a:endParaRPr lang="zh-CN" altLang="en-US" dirty="0"/>
          </a:p>
        </p:txBody>
      </p:sp>
      <p:graphicFrame>
        <p:nvGraphicFramePr>
          <p:cNvPr id="14" name="对象 13"/>
          <p:cNvGraphicFramePr>
            <a:graphicFrameLocks noChangeAspect="1"/>
          </p:cNvGraphicFramePr>
          <p:nvPr/>
        </p:nvGraphicFramePr>
        <p:xfrm>
          <a:off x="540000" y="4453175"/>
          <a:ext cx="819149" cy="266699"/>
        </p:xfrm>
        <a:graphic>
          <a:graphicData uri="http://schemas.openxmlformats.org/presentationml/2006/ole">
            <mc:AlternateContent xmlns:mc="http://schemas.openxmlformats.org/markup-compatibility/2006">
              <mc:Choice xmlns:v="urn:schemas-microsoft-com:vml" Requires="v">
                <p:oleObj spid="_x0000_s7169" name="Equation" r:id="rId2" imgW="21640800" imgH="7010400" progId="Equation.DSMT4">
                  <p:embed/>
                </p:oleObj>
              </mc:Choice>
              <mc:Fallback>
                <p:oleObj name="Equation" r:id="rId2" imgW="21640800" imgH="7010400" progId="Equation.DSMT4">
                  <p:embed/>
                  <p:pic>
                    <p:nvPicPr>
                      <p:cNvPr id="0" name="图片 7168" descr="image56"/>
                      <p:cNvPicPr>
                        <a:picLocks noChangeAspect="1"/>
                      </p:cNvPicPr>
                      <p:nvPr/>
                    </p:nvPicPr>
                    <p:blipFill>
                      <a:blip r:embed="rId3"/>
                      <a:stretch>
                        <a:fillRect/>
                      </a:stretch>
                    </p:blipFill>
                    <p:spPr>
                      <a:xfrm>
                        <a:off x="540000" y="4453175"/>
                        <a:ext cx="819149" cy="266699"/>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(2018北京四中期中,5)(多选)某物体以30 m/s的初速度竖直上抛,不计空气阻力。则前5 s内</a:t>
            </a:r>
            <a:br>
              <a:rPr dirty="0"/>
            </a:b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A.物体上升的最大高度为45 m</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B.物体的位移为25 m,方向向上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C.物体的平均速度为13 m/s,方向向上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D.物体速度变化量的大小为10 m/s,方向向下</a:t>
            </a:r>
            <a:endParaRPr lang="zh-CN" altLang="en-US" dirty="0"/>
          </a:p>
        </p:txBody>
      </p:sp>
      <p:sp>
        <p:nvSpPr>
          <p:cNvPr id="3" name="TextBox 2"/>
          <p:cNvSpPr txBox="1"/>
          <p:nvPr/>
        </p:nvSpPr>
        <p:spPr>
          <a:xfrm>
            <a:off x="540000" y="3420269"/>
            <a:ext cx="8127000" cy="21893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AB</a:t>
            </a:r>
            <a:r>
              <a:rPr lang="zh-CN" altLang="en-US" sz="1530" kern="0" dirty="0" smtClean="0">
                <a:solidFill>
                  <a:srgbClr val="000000"/>
                </a:solidFill>
                <a:latin typeface="Times New Roman" panose="02020603050405020304" pitchFamily="65" charset="-122"/>
                <a:ea typeface="宋体" panose="02010600030101010101" pitchFamily="2" charset="-122"/>
              </a:rPr>
              <a:t>    由</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gt</a:t>
            </a:r>
            <a:r>
              <a:rPr lang="zh-CN" altLang="en-US" sz="1530" kern="0" dirty="0" smtClean="0">
                <a:solidFill>
                  <a:srgbClr val="000000"/>
                </a:solidFill>
                <a:latin typeface="Times New Roman" panose="02020603050405020304" pitchFamily="65" charset="-122"/>
                <a:ea typeface="宋体" panose="02010600030101010101" pitchFamily="2" charset="-122"/>
              </a:rPr>
              <a:t>可知,物体到达最高点的时间为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12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s=3 s,故前5 s内物体上升的最大高度:</a:t>
            </a:r>
            <a:endParaRPr lang="zh-CN" altLang="en-US" dirty="0"/>
          </a:p>
          <a:p>
            <a:pPr marL="0" indent="0" eaLnBrk="0" latinLnBrk="1" hangingPunct="0">
              <a:lnSpc>
                <a:spcPct val="150000"/>
              </a:lnSpc>
              <a:spcBef>
                <a:spcPts val="175"/>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m</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230" kern="0" spc="-12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=45 m,故A正确;将竖直上抛运动看成加速度为-</a:t>
            </a:r>
            <a:r>
              <a:rPr lang="zh-CN" altLang="en-US" sz="1530" i="1" kern="0" dirty="0" smtClean="0">
                <a:solidFill>
                  <a:srgbClr val="000000"/>
                </a:solidFill>
                <a:latin typeface="Times New Roman" panose="02020603050405020304" pitchFamily="65" charset="-122"/>
                <a:ea typeface="宋体" panose="02010600030101010101" pitchFamily="2" charset="-122"/>
              </a:rPr>
              <a:t>g</a:t>
            </a:r>
            <a:r>
              <a:rPr lang="zh-CN" altLang="en-US" sz="1530" kern="0" dirty="0" smtClean="0">
                <a:solidFill>
                  <a:srgbClr val="000000"/>
                </a:solidFill>
                <a:latin typeface="Times New Roman" panose="02020603050405020304" pitchFamily="65" charset="-122"/>
                <a:ea typeface="宋体" panose="02010600030101010101" pitchFamily="2" charset="-122"/>
              </a:rPr>
              <a:t>的匀减速直线运动,则前5 s内的位移</a:t>
            </a:r>
            <a:endParaRPr lang="zh-CN" altLang="en-US" dirty="0"/>
          </a:p>
          <a:p>
            <a:pPr marL="0" indent="0" eaLnBrk="0" latinLnBrk="1" hangingPunct="0">
              <a:lnSpc>
                <a:spcPct val="150000"/>
              </a:lnSpc>
              <a:spcBef>
                <a:spcPts val="26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gt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=30</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5 m-</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 m=25 m,方向向上,故B正确;前5 s内的平均速度</a:t>
            </a:r>
            <a:r>
              <a:rPr lang="zh-CN" altLang="en-US" sz="1065" kern="0" spc="-16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72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12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m/s=</a:t>
            </a:r>
            <a:endParaRPr lang="zh-CN" altLang="en-US" dirty="0"/>
          </a:p>
          <a:p>
            <a:pPr marL="0" indent="0" eaLnBrk="0" latinLnBrk="1" hangingPunct="0">
              <a:lnSpc>
                <a:spcPct val="150000"/>
              </a:lnSpc>
              <a:spcBef>
                <a:spcPts val="1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 m/s,故C错误;速度的变化量为:Δ</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at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gt</a:t>
            </a:r>
            <a:r>
              <a:rPr lang="zh-CN" altLang="en-US"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5 m/s=-50 m/s,即速度变化量的大小为50 m/s,</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方向竖直向下,故D错误。</a:t>
            </a:r>
            <a:endParaRPr lang="zh-CN" altLang="en-US" dirty="0"/>
          </a:p>
        </p:txBody>
      </p:sp>
      <p:graphicFrame>
        <p:nvGraphicFramePr>
          <p:cNvPr id="4" name="对象 3"/>
          <p:cNvGraphicFramePr>
            <a:graphicFrameLocks noChangeAspect="1"/>
          </p:cNvGraphicFramePr>
          <p:nvPr/>
        </p:nvGraphicFramePr>
        <p:xfrm>
          <a:off x="4867879" y="3481914"/>
          <a:ext cx="238125" cy="428625"/>
        </p:xfrm>
        <a:graphic>
          <a:graphicData uri="http://schemas.openxmlformats.org/presentationml/2006/ole">
            <mc:AlternateContent xmlns:mc="http://schemas.openxmlformats.org/markup-compatibility/2006">
              <mc:Choice xmlns:v="urn:schemas-microsoft-com:vml" Requires="v">
                <p:oleObj spid="_x0000_s8193" name="Equation" r:id="rId1" imgW="6400800" imgH="11277600" progId="Equation.DSMT4">
                  <p:embed/>
                </p:oleObj>
              </mc:Choice>
              <mc:Fallback>
                <p:oleObj name="Equation" r:id="rId1" imgW="6400800" imgH="11277600" progId="Equation.DSMT4">
                  <p:embed/>
                  <p:pic>
                    <p:nvPicPr>
                      <p:cNvPr id="0" name="图片 8192" descr="image57"/>
                      <p:cNvPicPr>
                        <a:picLocks noChangeAspect="1"/>
                      </p:cNvPicPr>
                      <p:nvPr/>
                    </p:nvPicPr>
                    <p:blipFill>
                      <a:blip r:embed="rId2"/>
                      <a:stretch>
                        <a:fillRect/>
                      </a:stretch>
                    </p:blipFill>
                    <p:spPr>
                      <a:xfrm>
                        <a:off x="4867879" y="3481914"/>
                        <a:ext cx="238125" cy="42862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822440" y="3976954"/>
          <a:ext cx="266699" cy="495300"/>
        </p:xfrm>
        <a:graphic>
          <a:graphicData uri="http://schemas.openxmlformats.org/presentationml/2006/ole">
            <mc:AlternateContent xmlns:mc="http://schemas.openxmlformats.org/markup-compatibility/2006">
              <mc:Choice xmlns:v="urn:schemas-microsoft-com:vml" Requires="v">
                <p:oleObj spid="_x0000_s8194" name="Equation" r:id="rId3" imgW="7010400" imgH="13106400" progId="Equation.DSMT4">
                  <p:embed/>
                </p:oleObj>
              </mc:Choice>
              <mc:Fallback>
                <p:oleObj name="Equation" r:id="rId3" imgW="7010400" imgH="13106400" progId="Equation.DSMT4">
                  <p:embed/>
                  <p:pic>
                    <p:nvPicPr>
                      <p:cNvPr id="0" name="图片 8193" descr="image58"/>
                      <p:cNvPicPr>
                        <a:picLocks noChangeAspect="1"/>
                      </p:cNvPicPr>
                      <p:nvPr/>
                    </p:nvPicPr>
                    <p:blipFill>
                      <a:blip r:embed="rId4"/>
                      <a:stretch>
                        <a:fillRect/>
                      </a:stretch>
                    </p:blipFill>
                    <p:spPr>
                      <a:xfrm>
                        <a:off x="822440" y="3976954"/>
                        <a:ext cx="266699" cy="49530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1248128" y="4515568"/>
          <a:ext cx="152400" cy="428625"/>
        </p:xfrm>
        <a:graphic>
          <a:graphicData uri="http://schemas.openxmlformats.org/presentationml/2006/ole">
            <mc:AlternateContent xmlns:mc="http://schemas.openxmlformats.org/markup-compatibility/2006">
              <mc:Choice xmlns:v="urn:schemas-microsoft-com:vml" Requires="v">
                <p:oleObj spid="_x0000_s8195" name="Equation" r:id="rId5" imgW="3962400" imgH="11277600" progId="Equation.DSMT4">
                  <p:embed/>
                </p:oleObj>
              </mc:Choice>
              <mc:Fallback>
                <p:oleObj name="Equation" r:id="rId5" imgW="3962400" imgH="11277600" progId="Equation.DSMT4">
                  <p:embed/>
                  <p:pic>
                    <p:nvPicPr>
                      <p:cNvPr id="0" name="图片 8194" descr="image59"/>
                      <p:cNvPicPr>
                        <a:picLocks noChangeAspect="1"/>
                      </p:cNvPicPr>
                      <p:nvPr/>
                    </p:nvPicPr>
                    <p:blipFill>
                      <a:blip r:embed="rId6"/>
                      <a:stretch>
                        <a:fillRect/>
                      </a:stretch>
                    </p:blipFill>
                    <p:spPr>
                      <a:xfrm>
                        <a:off x="1248128" y="4515568"/>
                        <a:ext cx="152400" cy="428625"/>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377863" y="4515568"/>
          <a:ext cx="152400" cy="428625"/>
        </p:xfrm>
        <a:graphic>
          <a:graphicData uri="http://schemas.openxmlformats.org/presentationml/2006/ole">
            <mc:AlternateContent xmlns:mc="http://schemas.openxmlformats.org/markup-compatibility/2006">
              <mc:Choice xmlns:v="urn:schemas-microsoft-com:vml" Requires="v">
                <p:oleObj spid="_x0000_s8196" name="Equation" r:id="rId7" imgW="3962400" imgH="11277600" progId="Equation.DSMT4">
                  <p:embed/>
                </p:oleObj>
              </mc:Choice>
              <mc:Fallback>
                <p:oleObj name="Equation" r:id="rId7" imgW="3962400" imgH="11277600" progId="Equation.DSMT4">
                  <p:embed/>
                  <p:pic>
                    <p:nvPicPr>
                      <p:cNvPr id="0" name="图片 8195" descr="image60"/>
                      <p:cNvPicPr>
                        <a:picLocks noChangeAspect="1"/>
                      </p:cNvPicPr>
                      <p:nvPr/>
                    </p:nvPicPr>
                    <p:blipFill>
                      <a:blip r:embed="rId8"/>
                      <a:stretch>
                        <a:fillRect/>
                      </a:stretch>
                    </p:blipFill>
                    <p:spPr>
                      <a:xfrm>
                        <a:off x="2377863" y="4515568"/>
                        <a:ext cx="152400" cy="428625"/>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7021529" y="4591582"/>
          <a:ext cx="114300" cy="228600"/>
        </p:xfrm>
        <a:graphic>
          <a:graphicData uri="http://schemas.openxmlformats.org/presentationml/2006/ole">
            <mc:AlternateContent xmlns:mc="http://schemas.openxmlformats.org/markup-compatibility/2006">
              <mc:Choice xmlns:v="urn:schemas-microsoft-com:vml" Requires="v">
                <p:oleObj spid="_x0000_s8197" name="Equation" r:id="rId9" imgW="3048000" imgH="6096000" progId="Equation.DSMT4">
                  <p:embed/>
                </p:oleObj>
              </mc:Choice>
              <mc:Fallback>
                <p:oleObj name="Equation" r:id="rId9" imgW="3048000" imgH="6096000" progId="Equation.DSMT4">
                  <p:embed/>
                  <p:pic>
                    <p:nvPicPr>
                      <p:cNvPr id="0" name="图片 8196" descr="image61"/>
                      <p:cNvPicPr>
                        <a:picLocks noChangeAspect="1"/>
                      </p:cNvPicPr>
                      <p:nvPr/>
                    </p:nvPicPr>
                    <p:blipFill>
                      <a:blip r:embed="rId10"/>
                      <a:stretch>
                        <a:fillRect/>
                      </a:stretch>
                    </p:blipFill>
                    <p:spPr>
                      <a:xfrm>
                        <a:off x="7021529" y="4591582"/>
                        <a:ext cx="114300" cy="22860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7245464" y="4515568"/>
          <a:ext cx="161925" cy="428625"/>
        </p:xfrm>
        <a:graphic>
          <a:graphicData uri="http://schemas.openxmlformats.org/presentationml/2006/ole">
            <mc:AlternateContent xmlns:mc="http://schemas.openxmlformats.org/markup-compatibility/2006">
              <mc:Choice xmlns:v="urn:schemas-microsoft-com:vml" Requires="v">
                <p:oleObj spid="_x0000_s8198" name="Equation" r:id="rId11" imgW="4267200" imgH="11277600" progId="Equation.DSMT4">
                  <p:embed/>
                </p:oleObj>
              </mc:Choice>
              <mc:Fallback>
                <p:oleObj name="Equation" r:id="rId11" imgW="4267200" imgH="11277600" progId="Equation.DSMT4">
                  <p:embed/>
                  <p:pic>
                    <p:nvPicPr>
                      <p:cNvPr id="0" name="图片 8197" descr="image62"/>
                      <p:cNvPicPr>
                        <a:picLocks noChangeAspect="1"/>
                      </p:cNvPicPr>
                      <p:nvPr/>
                    </p:nvPicPr>
                    <p:blipFill>
                      <a:blip r:embed="rId12"/>
                      <a:stretch>
                        <a:fillRect/>
                      </a:stretch>
                    </p:blipFill>
                    <p:spPr>
                      <a:xfrm>
                        <a:off x="7245464" y="4515568"/>
                        <a:ext cx="161925" cy="428625"/>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7517024" y="4515568"/>
          <a:ext cx="238125" cy="428625"/>
        </p:xfrm>
        <a:graphic>
          <a:graphicData uri="http://schemas.openxmlformats.org/presentationml/2006/ole">
            <mc:AlternateContent xmlns:mc="http://schemas.openxmlformats.org/markup-compatibility/2006">
              <mc:Choice xmlns:v="urn:schemas-microsoft-com:vml" Requires="v">
                <p:oleObj spid="_x0000_s8199" name="Equation" r:id="rId13" imgW="6400800" imgH="11277600" progId="Equation.DSMT4">
                  <p:embed/>
                </p:oleObj>
              </mc:Choice>
              <mc:Fallback>
                <p:oleObj name="Equation" r:id="rId13" imgW="6400800" imgH="11277600" progId="Equation.DSMT4">
                  <p:embed/>
                  <p:pic>
                    <p:nvPicPr>
                      <p:cNvPr id="0" name="图片 8198" descr="image63"/>
                      <p:cNvPicPr>
                        <a:picLocks noChangeAspect="1"/>
                      </p:cNvPicPr>
                      <p:nvPr/>
                    </p:nvPicPr>
                    <p:blipFill>
                      <a:blip r:embed="rId14"/>
                      <a:stretch>
                        <a:fillRect/>
                      </a:stretch>
                    </p:blipFill>
                    <p:spPr>
                      <a:xfrm>
                        <a:off x="7517024" y="4515568"/>
                        <a:ext cx="238125" cy="42862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181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(2017北京东城期末,6)利用水滴下落可以粗略测量重力加速度</a:t>
            </a:r>
            <a:r>
              <a:rPr lang="zh-CN" altLang="en-US" sz="1530" i="1" kern="0" dirty="0" smtClean="0">
                <a:solidFill>
                  <a:srgbClr val="000000"/>
                </a:solidFill>
                <a:latin typeface="Times New Roman" panose="02020603050405020304" pitchFamily="65" charset="-122"/>
                <a:ea typeface="宋体" panose="02010600030101010101" pitchFamily="2" charset="-122"/>
              </a:rPr>
              <a:t>g</a:t>
            </a:r>
            <a:r>
              <a:rPr lang="zh-CN" altLang="en-US" sz="1530" kern="0" dirty="0" smtClean="0">
                <a:solidFill>
                  <a:srgbClr val="000000"/>
                </a:solidFill>
                <a:latin typeface="Times New Roman" panose="02020603050405020304" pitchFamily="65" charset="-122"/>
                <a:ea typeface="宋体" panose="02010600030101010101" pitchFamily="2" charset="-122"/>
              </a:rPr>
              <a:t>的大小。调节家中水龙头,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让水一滴一滴地流出,在水龙头的正下方放一个盘子,调整盘子的高度,使一滴水刚碰到盘子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时,恰好有另一滴水刚开始下落,而空中还有一滴水正在下落。测出此时出水口到盘子的高度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,从第1滴水开始下落到第</a:t>
            </a:r>
            <a:r>
              <a:rPr lang="zh-CN" altLang="en-US" sz="1530" i="1" kern="0" dirty="0" smtClean="0">
                <a:solidFill>
                  <a:srgbClr val="000000"/>
                </a:solidFill>
                <a:latin typeface="Times New Roman" panose="02020603050405020304" pitchFamily="65" charset="-122"/>
                <a:ea typeface="宋体" panose="02010600030101010101" pitchFamily="2" charset="-122"/>
              </a:rPr>
              <a:t>n</a:t>
            </a:r>
            <a:r>
              <a:rPr lang="zh-CN" altLang="en-US" sz="1530" kern="0" dirty="0" smtClean="0">
                <a:solidFill>
                  <a:srgbClr val="000000"/>
                </a:solidFill>
                <a:latin typeface="Times New Roman" panose="02020603050405020304" pitchFamily="65" charset="-122"/>
                <a:ea typeface="宋体" panose="02010600030101010101" pitchFamily="2" charset="-122"/>
              </a:rPr>
              <a:t>滴水刚落至盘中所用时间为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。下列说法正确的是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A.每滴水下落时间为</a:t>
            </a:r>
            <a:r>
              <a:rPr lang="zh-CN" altLang="en-US" sz="2360" kern="0" spc="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B.相邻两滴水开始下落的时间间隔为</a:t>
            </a:r>
            <a:r>
              <a:rPr lang="zh-CN" altLang="en-US" sz="2360" kern="0" spc="6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C.第1滴水刚落至盘中时,第2滴水距盘子的距离为</a:t>
            </a:r>
            <a:r>
              <a:rPr lang="zh-CN" altLang="en-US" sz="2000" kern="0" spc="-72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D.此地重力加速度的大小为</a:t>
            </a:r>
            <a:r>
              <a:rPr lang="zh-CN" altLang="en-US" sz="2065" kern="0" spc="310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2284189" y="2570240"/>
          <a:ext cx="400050" cy="533400"/>
        </p:xfrm>
        <a:graphic>
          <a:graphicData uri="http://schemas.openxmlformats.org/presentationml/2006/ole">
            <mc:AlternateContent xmlns:mc="http://schemas.openxmlformats.org/markup-compatibility/2006">
              <mc:Choice xmlns:v="urn:schemas-microsoft-com:vml" Requires="v">
                <p:oleObj spid="_x0000_s9217" name="Equation" r:id="rId1" imgW="10668000" imgH="14020800" progId="Equation.DSMT4">
                  <p:embed/>
                </p:oleObj>
              </mc:Choice>
              <mc:Fallback>
                <p:oleObj name="Equation" r:id="rId1" imgW="10668000" imgH="14020800" progId="Equation.DSMT4">
                  <p:embed/>
                  <p:pic>
                    <p:nvPicPr>
                      <p:cNvPr id="0" name="图片 9216" descr="image64"/>
                      <p:cNvPicPr>
                        <a:picLocks noChangeAspect="1"/>
                      </p:cNvPicPr>
                      <p:nvPr/>
                    </p:nvPicPr>
                    <p:blipFill>
                      <a:blip r:embed="rId2"/>
                      <a:stretch>
                        <a:fillRect/>
                      </a:stretch>
                    </p:blipFill>
                    <p:spPr>
                      <a:xfrm>
                        <a:off x="2284189" y="2570240"/>
                        <a:ext cx="400050" cy="53340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634263" y="3138335"/>
          <a:ext cx="380999" cy="533399"/>
        </p:xfrm>
        <a:graphic>
          <a:graphicData uri="http://schemas.openxmlformats.org/presentationml/2006/ole">
            <mc:AlternateContent xmlns:mc="http://schemas.openxmlformats.org/markup-compatibility/2006">
              <mc:Choice xmlns:v="urn:schemas-microsoft-com:vml" Requires="v">
                <p:oleObj spid="_x0000_s9218" name="Equation" r:id="rId3" imgW="10058400" imgH="14020800" progId="Equation.DSMT4">
                  <p:embed/>
                </p:oleObj>
              </mc:Choice>
              <mc:Fallback>
                <p:oleObj name="Equation" r:id="rId3" imgW="10058400" imgH="14020800" progId="Equation.DSMT4">
                  <p:embed/>
                  <p:pic>
                    <p:nvPicPr>
                      <p:cNvPr id="0" name="图片 9217" descr="image65"/>
                      <p:cNvPicPr>
                        <a:picLocks noChangeAspect="1"/>
                      </p:cNvPicPr>
                      <p:nvPr/>
                    </p:nvPicPr>
                    <p:blipFill>
                      <a:blip r:embed="rId4"/>
                      <a:stretch>
                        <a:fillRect/>
                      </a:stretch>
                    </p:blipFill>
                    <p:spPr>
                      <a:xfrm>
                        <a:off x="3634263" y="3138335"/>
                        <a:ext cx="380999" cy="5333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4654863" y="3693067"/>
          <a:ext cx="161925" cy="428625"/>
        </p:xfrm>
        <a:graphic>
          <a:graphicData uri="http://schemas.openxmlformats.org/presentationml/2006/ole">
            <mc:AlternateContent xmlns:mc="http://schemas.openxmlformats.org/markup-compatibility/2006">
              <mc:Choice xmlns:v="urn:schemas-microsoft-com:vml" Requires="v">
                <p:oleObj spid="_x0000_s9219" name="Equation" r:id="rId5" imgW="4267200" imgH="11277600" progId="Equation.DSMT4">
                  <p:embed/>
                </p:oleObj>
              </mc:Choice>
              <mc:Fallback>
                <p:oleObj name="Equation" r:id="rId5" imgW="4267200" imgH="11277600" progId="Equation.DSMT4">
                  <p:embed/>
                  <p:pic>
                    <p:nvPicPr>
                      <p:cNvPr id="0" name="图片 9218" descr="image66"/>
                      <p:cNvPicPr>
                        <a:picLocks noChangeAspect="1"/>
                      </p:cNvPicPr>
                      <p:nvPr/>
                    </p:nvPicPr>
                    <p:blipFill>
                      <a:blip r:embed="rId6"/>
                      <a:stretch>
                        <a:fillRect/>
                      </a:stretch>
                    </p:blipFill>
                    <p:spPr>
                      <a:xfrm>
                        <a:off x="4654863" y="3693067"/>
                        <a:ext cx="161925" cy="428625"/>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867389" y="4152928"/>
          <a:ext cx="657224" cy="447675"/>
        </p:xfrm>
        <a:graphic>
          <a:graphicData uri="http://schemas.openxmlformats.org/presentationml/2006/ole">
            <mc:AlternateContent xmlns:mc="http://schemas.openxmlformats.org/markup-compatibility/2006">
              <mc:Choice xmlns:v="urn:schemas-microsoft-com:vml" Requires="v">
                <p:oleObj spid="_x0000_s9220" name="Equation" r:id="rId7" imgW="17373600" imgH="11887200" progId="Equation.DSMT4">
                  <p:embed/>
                </p:oleObj>
              </mc:Choice>
              <mc:Fallback>
                <p:oleObj name="Equation" r:id="rId7" imgW="17373600" imgH="11887200" progId="Equation.DSMT4">
                  <p:embed/>
                  <p:pic>
                    <p:nvPicPr>
                      <p:cNvPr id="0" name="图片 9219" descr="image67"/>
                      <p:cNvPicPr>
                        <a:picLocks noChangeAspect="1"/>
                      </p:cNvPicPr>
                      <p:nvPr/>
                    </p:nvPicPr>
                    <p:blipFill>
                      <a:blip r:embed="rId8"/>
                      <a:stretch>
                        <a:fillRect/>
                      </a:stretch>
                    </p:blipFill>
                    <p:spPr>
                      <a:xfrm>
                        <a:off x="2867389" y="4152928"/>
                        <a:ext cx="657224" cy="44767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52577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水滴离开水龙头后做自由落体运动,出水口到盘子的高度为</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,由</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g</a:t>
            </a:r>
            <a:r>
              <a:rPr lang="zh-CN" altLang="en-US" sz="1200"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可知,每滴</a:t>
            </a:r>
            <a:endParaRPr lang="zh-CN" altLang="en-US" dirty="0"/>
          </a:p>
          <a:p>
            <a:pPr marL="0" indent="0" eaLnBrk="0" latinLnBrk="1" hangingPunct="0">
              <a:lnSpc>
                <a:spcPct val="150000"/>
              </a:lnSpc>
              <a:spcBef>
                <a:spcPts val="1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水下落的时间为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360" kern="0" spc="6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,A选项错误;由于空中还有一滴水正在下落,所以相邻两滴水开始下落</a:t>
            </a:r>
            <a:endParaRPr lang="zh-CN" altLang="en-US" dirty="0"/>
          </a:p>
          <a:p>
            <a:pPr marL="0" indent="0" eaLnBrk="0" latinLnBrk="1" hangingPunct="0">
              <a:lnSpc>
                <a:spcPct val="150000"/>
              </a:lnSpc>
              <a:spcBef>
                <a:spcPts val="3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的时间间隔</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895" kern="0" spc="-62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360" kern="0" spc="7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,B选项错误;第1滴水刚碰到盘子时,第2滴水将</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分成时间相等的2份,2份</a:t>
            </a:r>
            <a:endParaRPr lang="zh-CN" altLang="en-US" dirty="0"/>
          </a:p>
          <a:p>
            <a:pPr marL="0" indent="0" eaLnBrk="0" latinLnBrk="1" hangingPunct="0">
              <a:lnSpc>
                <a:spcPct val="150000"/>
              </a:lnSpc>
              <a:spcBef>
                <a:spcPts val="3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的位移比为1∶3,总高度为</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,所以第1滴水刚落至盘中时,第2滴水距盘子的距离为</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,C选项错</a:t>
            </a:r>
            <a:endParaRPr lang="zh-CN" altLang="en-US" dirty="0"/>
          </a:p>
          <a:p>
            <a:pPr marL="0" indent="0" eaLnBrk="0" latinLnBrk="1" hangingPunct="0">
              <a:lnSpc>
                <a:spcPct val="150000"/>
              </a:lnSpc>
              <a:spcBef>
                <a:spcPts val="1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误;第</a:t>
            </a:r>
            <a:r>
              <a:rPr lang="zh-CN" altLang="en-US" sz="1530" i="1" kern="0" dirty="0" smtClean="0">
                <a:solidFill>
                  <a:srgbClr val="000000"/>
                </a:solidFill>
                <a:latin typeface="Times New Roman" panose="02020603050405020304" pitchFamily="65" charset="-122"/>
                <a:ea typeface="宋体" panose="02010600030101010101" pitchFamily="2" charset="-122"/>
              </a:rPr>
              <a:t>n</a:t>
            </a:r>
            <a:r>
              <a:rPr lang="zh-CN" altLang="en-US" sz="1530" kern="0" dirty="0" smtClean="0">
                <a:solidFill>
                  <a:srgbClr val="000000"/>
                </a:solidFill>
                <a:latin typeface="Times New Roman" panose="02020603050405020304" pitchFamily="65" charset="-122"/>
                <a:ea typeface="宋体" panose="02010600030101010101" pitchFamily="2" charset="-122"/>
              </a:rPr>
              <a:t>滴水下落至盘中时,第</a:t>
            </a:r>
            <a:r>
              <a:rPr lang="zh-CN" altLang="en-US" sz="1530" i="1" kern="0" dirty="0" smtClean="0">
                <a:solidFill>
                  <a:srgbClr val="000000"/>
                </a:solidFill>
                <a:latin typeface="Times New Roman" panose="02020603050405020304" pitchFamily="65" charset="-122"/>
                <a:ea typeface="宋体" panose="02010600030101010101" pitchFamily="2" charset="-122"/>
              </a:rPr>
              <a:t>n</a:t>
            </a:r>
            <a:r>
              <a:rPr lang="zh-CN" altLang="en-US" sz="1530" kern="0" dirty="0" smtClean="0">
                <a:solidFill>
                  <a:srgbClr val="000000"/>
                </a:solidFill>
                <a:latin typeface="Times New Roman" panose="02020603050405020304" pitchFamily="65" charset="-122"/>
                <a:ea typeface="宋体" panose="02010600030101010101" pitchFamily="2" charset="-122"/>
              </a:rPr>
              <a:t>+2滴水开始下落,所以从第1滴水开始下落到第</a:t>
            </a:r>
            <a:r>
              <a:rPr lang="zh-CN" altLang="en-US" sz="1530" i="1" kern="0" dirty="0" smtClean="0">
                <a:solidFill>
                  <a:srgbClr val="000000"/>
                </a:solidFill>
                <a:latin typeface="Times New Roman" panose="02020603050405020304" pitchFamily="65" charset="-122"/>
                <a:ea typeface="宋体" panose="02010600030101010101" pitchFamily="2" charset="-122"/>
              </a:rPr>
              <a:t>n</a:t>
            </a:r>
            <a:r>
              <a:rPr lang="zh-CN" altLang="en-US" sz="1530" kern="0" dirty="0" smtClean="0">
                <a:solidFill>
                  <a:srgbClr val="000000"/>
                </a:solidFill>
                <a:latin typeface="Times New Roman" panose="02020603050405020304" pitchFamily="65" charset="-122"/>
                <a:ea typeface="宋体" panose="02010600030101010101" pitchFamily="2" charset="-122"/>
              </a:rPr>
              <a:t>+2滴水开始下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落经历时间为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,相邻两滴水开始下落的时间间隔为</a:t>
            </a:r>
            <a:r>
              <a:rPr lang="zh-CN" altLang="en-US" sz="2000" kern="0" spc="92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,每滴水下落时间为</a:t>
            </a:r>
            <a:r>
              <a:rPr lang="zh-CN" altLang="en-US" sz="2000" kern="0" spc="92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,即</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92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175"/>
              </a:spcBef>
              <a:buNone/>
            </a:pPr>
            <a:r>
              <a:rPr lang="zh-CN" altLang="en-US" sz="2360" kern="0" spc="6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,解得</a:t>
            </a:r>
            <a:r>
              <a:rPr lang="zh-CN" altLang="en-US" sz="1530" i="1" kern="0" dirty="0" smtClean="0">
                <a:solidFill>
                  <a:srgbClr val="000000"/>
                </a:solidFill>
                <a:latin typeface="Times New Roman" panose="02020603050405020304" pitchFamily="65" charset="-122"/>
                <a:ea typeface="宋体" panose="02010600030101010101" pitchFamily="2" charset="-122"/>
              </a:rPr>
              <a:t>g</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980" kern="0" spc="319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,D选项正确。</a:t>
            </a:r>
            <a:endParaRPr lang="zh-CN" altLang="en-US" dirty="0"/>
          </a:p>
        </p:txBody>
      </p:sp>
      <p:graphicFrame>
        <p:nvGraphicFramePr>
          <p:cNvPr id="4" name="对象 3"/>
          <p:cNvGraphicFramePr>
            <a:graphicFrameLocks noChangeAspect="1"/>
          </p:cNvGraphicFramePr>
          <p:nvPr/>
        </p:nvGraphicFramePr>
        <p:xfrm>
          <a:off x="6985379" y="1141645"/>
          <a:ext cx="152399" cy="428624"/>
        </p:xfrm>
        <a:graphic>
          <a:graphicData uri="http://schemas.openxmlformats.org/presentationml/2006/ole">
            <mc:AlternateContent xmlns:mc="http://schemas.openxmlformats.org/markup-compatibility/2006">
              <mc:Choice xmlns:v="urn:schemas-microsoft-com:vml" Requires="v">
                <p:oleObj spid="_x0000_s10241" name="Equation" r:id="rId1" imgW="3962400" imgH="11277600" progId="Equation.DSMT4">
                  <p:embed/>
                </p:oleObj>
              </mc:Choice>
              <mc:Fallback>
                <p:oleObj name="Equation" r:id="rId1" imgW="3962400" imgH="11277600" progId="Equation.DSMT4">
                  <p:embed/>
                  <p:pic>
                    <p:nvPicPr>
                      <p:cNvPr id="0" name="图片 10240" descr="image68"/>
                      <p:cNvPicPr>
                        <a:picLocks noChangeAspect="1"/>
                      </p:cNvPicPr>
                      <p:nvPr/>
                    </p:nvPicPr>
                    <p:blipFill>
                      <a:blip r:embed="rId2"/>
                      <a:stretch>
                        <a:fillRect/>
                      </a:stretch>
                    </p:blipFill>
                    <p:spPr>
                      <a:xfrm>
                        <a:off x="6985379" y="1141645"/>
                        <a:ext cx="152399" cy="428624"/>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234979" y="1217994"/>
          <a:ext cx="152399" cy="257174"/>
        </p:xfrm>
        <a:graphic>
          <a:graphicData uri="http://schemas.openxmlformats.org/presentationml/2006/ole">
            <mc:AlternateContent xmlns:mc="http://schemas.openxmlformats.org/markup-compatibility/2006">
              <mc:Choice xmlns:v="urn:schemas-microsoft-com:vml" Requires="v">
                <p:oleObj spid="_x0000_s10242" name="Equation" r:id="rId3" imgW="3962400" imgH="6705600" progId="Equation.DSMT4">
                  <p:embed/>
                </p:oleObj>
              </mc:Choice>
              <mc:Fallback>
                <p:oleObj name="Equation" r:id="rId3" imgW="3962400" imgH="6705600" progId="Equation.DSMT4">
                  <p:embed/>
                  <p:pic>
                    <p:nvPicPr>
                      <p:cNvPr id="0" name="图片 10241" descr="image69"/>
                      <p:cNvPicPr>
                        <a:picLocks noChangeAspect="1"/>
                      </p:cNvPicPr>
                      <p:nvPr/>
                    </p:nvPicPr>
                    <p:blipFill>
                      <a:blip r:embed="rId4"/>
                      <a:stretch>
                        <a:fillRect/>
                      </a:stretch>
                    </p:blipFill>
                    <p:spPr>
                      <a:xfrm>
                        <a:off x="7234979" y="1217994"/>
                        <a:ext cx="152399" cy="257174"/>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2113045" y="1639935"/>
          <a:ext cx="381000" cy="533400"/>
        </p:xfrm>
        <a:graphic>
          <a:graphicData uri="http://schemas.openxmlformats.org/presentationml/2006/ole">
            <mc:AlternateContent xmlns:mc="http://schemas.openxmlformats.org/markup-compatibility/2006">
              <mc:Choice xmlns:v="urn:schemas-microsoft-com:vml" Requires="v">
                <p:oleObj spid="_x0000_s10243" name="Equation" r:id="rId5" imgW="10058400" imgH="14020800" progId="Equation.DSMT4">
                  <p:embed/>
                </p:oleObj>
              </mc:Choice>
              <mc:Fallback>
                <p:oleObj name="Equation" r:id="rId5" imgW="10058400" imgH="14020800" progId="Equation.DSMT4">
                  <p:embed/>
                  <p:pic>
                    <p:nvPicPr>
                      <p:cNvPr id="0" name="图片 10242" descr="image70"/>
                      <p:cNvPicPr>
                        <a:picLocks noChangeAspect="1"/>
                      </p:cNvPicPr>
                      <p:nvPr/>
                    </p:nvPicPr>
                    <p:blipFill>
                      <a:blip r:embed="rId6"/>
                      <a:stretch>
                        <a:fillRect/>
                      </a:stretch>
                    </p:blipFill>
                    <p:spPr>
                      <a:xfrm>
                        <a:off x="2113045" y="1639935"/>
                        <a:ext cx="381000" cy="53340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1724245" y="2271442"/>
          <a:ext cx="161925" cy="428625"/>
        </p:xfrm>
        <a:graphic>
          <a:graphicData uri="http://schemas.openxmlformats.org/presentationml/2006/ole">
            <mc:AlternateContent xmlns:mc="http://schemas.openxmlformats.org/markup-compatibility/2006">
              <mc:Choice xmlns:v="urn:schemas-microsoft-com:vml" Requires="v">
                <p:oleObj spid="_x0000_s10244" name="Equation" r:id="rId7" imgW="4267200" imgH="11277600" progId="Equation.DSMT4">
                  <p:embed/>
                </p:oleObj>
              </mc:Choice>
              <mc:Fallback>
                <p:oleObj name="Equation" r:id="rId7" imgW="4267200" imgH="11277600" progId="Equation.DSMT4">
                  <p:embed/>
                  <p:pic>
                    <p:nvPicPr>
                      <p:cNvPr id="0" name="图片 10243" descr="image71"/>
                      <p:cNvPicPr>
                        <a:picLocks noChangeAspect="1"/>
                      </p:cNvPicPr>
                      <p:nvPr/>
                    </p:nvPicPr>
                    <p:blipFill>
                      <a:blip r:embed="rId8"/>
                      <a:stretch>
                        <a:fillRect/>
                      </a:stretch>
                    </p:blipFill>
                    <p:spPr>
                      <a:xfrm>
                        <a:off x="1724245" y="2271442"/>
                        <a:ext cx="161925" cy="428625"/>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1995805" y="2225120"/>
          <a:ext cx="400049" cy="533399"/>
        </p:xfrm>
        <a:graphic>
          <a:graphicData uri="http://schemas.openxmlformats.org/presentationml/2006/ole">
            <mc:AlternateContent xmlns:mc="http://schemas.openxmlformats.org/markup-compatibility/2006">
              <mc:Choice xmlns:v="urn:schemas-microsoft-com:vml" Requires="v">
                <p:oleObj spid="_x0000_s10245" name="Equation" r:id="rId9" imgW="10668000" imgH="14020800" progId="Equation.DSMT4">
                  <p:embed/>
                </p:oleObj>
              </mc:Choice>
              <mc:Fallback>
                <p:oleObj name="Equation" r:id="rId9" imgW="10668000" imgH="14020800" progId="Equation.DSMT4">
                  <p:embed/>
                  <p:pic>
                    <p:nvPicPr>
                      <p:cNvPr id="0" name="图片 10244" descr="image72"/>
                      <p:cNvPicPr>
                        <a:picLocks noChangeAspect="1"/>
                      </p:cNvPicPr>
                      <p:nvPr/>
                    </p:nvPicPr>
                    <p:blipFill>
                      <a:blip r:embed="rId10"/>
                      <a:stretch>
                        <a:fillRect/>
                      </a:stretch>
                    </p:blipFill>
                    <p:spPr>
                      <a:xfrm>
                        <a:off x="1995805" y="2225120"/>
                        <a:ext cx="400049" cy="533399"/>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7198200" y="2796941"/>
          <a:ext cx="152399" cy="428624"/>
        </p:xfrm>
        <a:graphic>
          <a:graphicData uri="http://schemas.openxmlformats.org/presentationml/2006/ole">
            <mc:AlternateContent xmlns:mc="http://schemas.openxmlformats.org/markup-compatibility/2006">
              <mc:Choice xmlns:v="urn:schemas-microsoft-com:vml" Requires="v">
                <p:oleObj spid="_x0000_s10246" name="Equation" r:id="rId11" imgW="3962400" imgH="11277600" progId="Equation.DSMT4">
                  <p:embed/>
                </p:oleObj>
              </mc:Choice>
              <mc:Fallback>
                <p:oleObj name="Equation" r:id="rId11" imgW="3962400" imgH="11277600" progId="Equation.DSMT4">
                  <p:embed/>
                  <p:pic>
                    <p:nvPicPr>
                      <p:cNvPr id="0" name="图片 10245" descr="image73"/>
                      <p:cNvPicPr>
                        <a:picLocks noChangeAspect="1"/>
                      </p:cNvPicPr>
                      <p:nvPr/>
                    </p:nvPicPr>
                    <p:blipFill>
                      <a:blip r:embed="rId12"/>
                      <a:stretch>
                        <a:fillRect/>
                      </a:stretch>
                    </p:blipFill>
                    <p:spPr>
                      <a:xfrm>
                        <a:off x="7198200" y="2796941"/>
                        <a:ext cx="152399" cy="428624"/>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4725010" y="3635676"/>
          <a:ext cx="371474" cy="428624"/>
        </p:xfrm>
        <a:graphic>
          <a:graphicData uri="http://schemas.openxmlformats.org/presentationml/2006/ole">
            <mc:AlternateContent xmlns:mc="http://schemas.openxmlformats.org/markup-compatibility/2006">
              <mc:Choice xmlns:v="urn:schemas-microsoft-com:vml" Requires="v">
                <p:oleObj spid="_x0000_s10247" name="Equation" r:id="rId13" imgW="9753600" imgH="11277600" progId="Equation.DSMT4">
                  <p:embed/>
                </p:oleObj>
              </mc:Choice>
              <mc:Fallback>
                <p:oleObj name="Equation" r:id="rId13" imgW="9753600" imgH="11277600" progId="Equation.DSMT4">
                  <p:embed/>
                  <p:pic>
                    <p:nvPicPr>
                      <p:cNvPr id="0" name="图片 10246" descr="image74"/>
                      <p:cNvPicPr>
                        <a:picLocks noChangeAspect="1"/>
                      </p:cNvPicPr>
                      <p:nvPr/>
                    </p:nvPicPr>
                    <p:blipFill>
                      <a:blip r:embed="rId14"/>
                      <a:stretch>
                        <a:fillRect/>
                      </a:stretch>
                    </p:blipFill>
                    <p:spPr>
                      <a:xfrm>
                        <a:off x="4725010" y="3635676"/>
                        <a:ext cx="371474" cy="428624"/>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6700285" y="3635676"/>
          <a:ext cx="371474" cy="428624"/>
        </p:xfrm>
        <a:graphic>
          <a:graphicData uri="http://schemas.openxmlformats.org/presentationml/2006/ole">
            <mc:AlternateContent xmlns:mc="http://schemas.openxmlformats.org/markup-compatibility/2006">
              <mc:Choice xmlns:v="urn:schemas-microsoft-com:vml" Requires="v">
                <p:oleObj spid="_x0000_s10248" name="Equation" r:id="rId15" imgW="9753600" imgH="11277600" progId="Equation.DSMT4">
                  <p:embed/>
                </p:oleObj>
              </mc:Choice>
              <mc:Fallback>
                <p:oleObj name="Equation" r:id="rId15" imgW="9753600" imgH="11277600" progId="Equation.DSMT4">
                  <p:embed/>
                  <p:pic>
                    <p:nvPicPr>
                      <p:cNvPr id="0" name="图片 10247" descr="image75"/>
                      <p:cNvPicPr>
                        <a:picLocks noChangeAspect="1"/>
                      </p:cNvPicPr>
                      <p:nvPr/>
                    </p:nvPicPr>
                    <p:blipFill>
                      <a:blip r:embed="rId16"/>
                      <a:stretch>
                        <a:fillRect/>
                      </a:stretch>
                    </p:blipFill>
                    <p:spPr>
                      <a:xfrm>
                        <a:off x="6700285" y="3635676"/>
                        <a:ext cx="371474" cy="428624"/>
                      </a:xfrm>
                      <a:prstGeom prst="rect">
                        <a:avLst/>
                      </a:prstGeom>
                      <a:noFill/>
                      <a:ln w="9525">
                        <a:noFill/>
                      </a:ln>
                    </p:spPr>
                  </p:pic>
                </p:oleObj>
              </mc:Fallback>
            </mc:AlternateContent>
          </a:graphicData>
        </a:graphic>
      </p:graphicFrame>
      <p:graphicFrame>
        <p:nvGraphicFramePr>
          <p:cNvPr id="12" name="对象 11"/>
          <p:cNvGraphicFramePr>
            <a:graphicFrameLocks noChangeAspect="1"/>
          </p:cNvGraphicFramePr>
          <p:nvPr/>
        </p:nvGraphicFramePr>
        <p:xfrm>
          <a:off x="7527005" y="3635676"/>
          <a:ext cx="371474" cy="428624"/>
        </p:xfrm>
        <a:graphic>
          <a:graphicData uri="http://schemas.openxmlformats.org/presentationml/2006/ole">
            <mc:AlternateContent xmlns:mc="http://schemas.openxmlformats.org/markup-compatibility/2006">
              <mc:Choice xmlns:v="urn:schemas-microsoft-com:vml" Requires="v">
                <p:oleObj spid="_x0000_s10249" name="Equation" r:id="rId17" imgW="9753600" imgH="11277600" progId="Equation.DSMT4">
                  <p:embed/>
                </p:oleObj>
              </mc:Choice>
              <mc:Fallback>
                <p:oleObj name="Equation" r:id="rId17" imgW="9753600" imgH="11277600" progId="Equation.DSMT4">
                  <p:embed/>
                  <p:pic>
                    <p:nvPicPr>
                      <p:cNvPr id="0" name="图片 10248" descr="image76"/>
                      <p:cNvPicPr>
                        <a:picLocks noChangeAspect="1"/>
                      </p:cNvPicPr>
                      <p:nvPr/>
                    </p:nvPicPr>
                    <p:blipFill>
                      <a:blip r:embed="rId18"/>
                      <a:stretch>
                        <a:fillRect/>
                      </a:stretch>
                    </p:blipFill>
                    <p:spPr>
                      <a:xfrm>
                        <a:off x="7527005" y="3635676"/>
                        <a:ext cx="371474" cy="428624"/>
                      </a:xfrm>
                      <a:prstGeom prst="rect">
                        <a:avLst/>
                      </a:prstGeom>
                      <a:noFill/>
                      <a:ln w="9525">
                        <a:noFill/>
                      </a:ln>
                    </p:spPr>
                  </p:pic>
                </p:oleObj>
              </mc:Fallback>
            </mc:AlternateContent>
          </a:graphicData>
        </a:graphic>
      </p:graphicFrame>
      <p:graphicFrame>
        <p:nvGraphicFramePr>
          <p:cNvPr id="13" name="对象 12"/>
          <p:cNvGraphicFramePr>
            <a:graphicFrameLocks noChangeAspect="1"/>
          </p:cNvGraphicFramePr>
          <p:nvPr/>
        </p:nvGraphicFramePr>
        <p:xfrm>
          <a:off x="540000" y="4173443"/>
          <a:ext cx="381000" cy="533399"/>
        </p:xfrm>
        <a:graphic>
          <a:graphicData uri="http://schemas.openxmlformats.org/presentationml/2006/ole">
            <mc:AlternateContent xmlns:mc="http://schemas.openxmlformats.org/markup-compatibility/2006">
              <mc:Choice xmlns:v="urn:schemas-microsoft-com:vml" Requires="v">
                <p:oleObj spid="_x0000_s10250" name="Equation" r:id="rId19" imgW="10058400" imgH="14020800" progId="Equation.DSMT4">
                  <p:embed/>
                </p:oleObj>
              </mc:Choice>
              <mc:Fallback>
                <p:oleObj name="Equation" r:id="rId19" imgW="10058400" imgH="14020800" progId="Equation.DSMT4">
                  <p:embed/>
                  <p:pic>
                    <p:nvPicPr>
                      <p:cNvPr id="0" name="图片 10249" descr="image77"/>
                      <p:cNvPicPr>
                        <a:picLocks noChangeAspect="1"/>
                      </p:cNvPicPr>
                      <p:nvPr/>
                    </p:nvPicPr>
                    <p:blipFill>
                      <a:blip r:embed="rId20"/>
                      <a:stretch>
                        <a:fillRect/>
                      </a:stretch>
                    </p:blipFill>
                    <p:spPr>
                      <a:xfrm>
                        <a:off x="540000" y="4173443"/>
                        <a:ext cx="381000" cy="533399"/>
                      </a:xfrm>
                      <a:prstGeom prst="rect">
                        <a:avLst/>
                      </a:prstGeom>
                      <a:noFill/>
                      <a:ln w="9525">
                        <a:noFill/>
                      </a:ln>
                    </p:spPr>
                  </p:pic>
                </p:oleObj>
              </mc:Fallback>
            </mc:AlternateContent>
          </a:graphicData>
        </a:graphic>
      </p:graphicFrame>
      <p:graphicFrame>
        <p:nvGraphicFramePr>
          <p:cNvPr id="14" name="对象 13"/>
          <p:cNvGraphicFramePr>
            <a:graphicFrameLocks noChangeAspect="1"/>
          </p:cNvGraphicFramePr>
          <p:nvPr/>
        </p:nvGraphicFramePr>
        <p:xfrm>
          <a:off x="1565234" y="4200939"/>
          <a:ext cx="657225" cy="447675"/>
        </p:xfrm>
        <a:graphic>
          <a:graphicData uri="http://schemas.openxmlformats.org/presentationml/2006/ole">
            <mc:AlternateContent xmlns:mc="http://schemas.openxmlformats.org/markup-compatibility/2006">
              <mc:Choice xmlns:v="urn:schemas-microsoft-com:vml" Requires="v">
                <p:oleObj spid="_x0000_s10251" name="Equation" r:id="rId21" imgW="17373600" imgH="11887200" progId="Equation.DSMT4">
                  <p:embed/>
                </p:oleObj>
              </mc:Choice>
              <mc:Fallback>
                <p:oleObj name="Equation" r:id="rId21" imgW="17373600" imgH="11887200" progId="Equation.DSMT4">
                  <p:embed/>
                  <p:pic>
                    <p:nvPicPr>
                      <p:cNvPr id="0" name="图片 10250" descr="image78"/>
                      <p:cNvPicPr>
                        <a:picLocks noChangeAspect="1"/>
                      </p:cNvPicPr>
                      <p:nvPr/>
                    </p:nvPicPr>
                    <p:blipFill>
                      <a:blip r:embed="rId22"/>
                      <a:stretch>
                        <a:fillRect/>
                      </a:stretch>
                    </p:blipFill>
                    <p:spPr>
                      <a:xfrm>
                        <a:off x="1565234" y="4200939"/>
                        <a:ext cx="657225" cy="44767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1682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(2019北京朝阳期中,18)如图所示,在匀变速直线运动的</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图像中,我们可以用图线与横坐标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轴围成的面积求位移。试通过加速度的定义式,结合</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图像推导匀变速直线运动的位移公式</a:t>
            </a:r>
            <a:r>
              <a:rPr lang="zh-CN" altLang="en-US" sz="1530" i="1" kern="0" dirty="0" smtClean="0">
                <a:solidFill>
                  <a:srgbClr val="000000"/>
                </a:solidFill>
                <a:latin typeface="Times New Roman" panose="02020603050405020304" pitchFamily="65" charset="-122"/>
                <a:ea typeface="宋体" panose="02010600030101010101" pitchFamily="2" charset="-122"/>
              </a:rPr>
              <a:t>x</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at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175"/>
              </a:spcBef>
              <a:buNone/>
            </a:pPr>
            <a:r>
              <a:rPr lang="zh-CN" altLang="en-US" sz="5005" kern="0" spc="602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7.jpeg"/>
          <p:cNvPicPr>
            <a:picLocks noChangeAspect="1"/>
          </p:cNvPicPr>
          <p:nvPr/>
        </p:nvPicPr>
        <p:blipFill>
          <a:blip r:embed="rId1" cstate="print"/>
          <a:stretch>
            <a:fillRect/>
          </a:stretch>
        </p:blipFill>
        <p:spPr>
          <a:xfrm>
            <a:off x="6876256" y="1980109"/>
            <a:ext cx="1400175" cy="1304925"/>
          </a:xfrm>
          <a:prstGeom prst="rect">
            <a:avLst/>
          </a:prstGeom>
        </p:spPr>
      </p:pic>
      <p:graphicFrame>
        <p:nvGraphicFramePr>
          <p:cNvPr id="5" name="对象 4"/>
          <p:cNvGraphicFramePr>
            <a:graphicFrameLocks noChangeAspect="1"/>
          </p:cNvGraphicFramePr>
          <p:nvPr/>
        </p:nvGraphicFramePr>
        <p:xfrm>
          <a:off x="947416" y="1849261"/>
          <a:ext cx="152400" cy="428625"/>
        </p:xfrm>
        <a:graphic>
          <a:graphicData uri="http://schemas.openxmlformats.org/presentationml/2006/ole">
            <mc:AlternateContent xmlns:mc="http://schemas.openxmlformats.org/markup-compatibility/2006">
              <mc:Choice xmlns:v="urn:schemas-microsoft-com:vml" Requires="v">
                <p:oleObj spid="_x0000_s11265" name="Equation" r:id="rId2" imgW="3962400" imgH="11277600" progId="Equation.DSMT4">
                  <p:embed/>
                </p:oleObj>
              </mc:Choice>
              <mc:Fallback>
                <p:oleObj name="Equation" r:id="rId2" imgW="3962400" imgH="11277600" progId="Equation.DSMT4">
                  <p:embed/>
                  <p:pic>
                    <p:nvPicPr>
                      <p:cNvPr id="0" name="图片 11264" descr="image79"/>
                      <p:cNvPicPr>
                        <a:picLocks noChangeAspect="1"/>
                      </p:cNvPicPr>
                      <p:nvPr/>
                    </p:nvPicPr>
                    <p:blipFill>
                      <a:blip r:embed="rId3"/>
                      <a:stretch>
                        <a:fillRect/>
                      </a:stretch>
                    </p:blipFill>
                    <p:spPr>
                      <a:xfrm>
                        <a:off x="947416" y="1849261"/>
                        <a:ext cx="152400" cy="428625"/>
                      </a:xfrm>
                      <a:prstGeom prst="rect">
                        <a:avLst/>
                      </a:prstGeom>
                      <a:noFill/>
                      <a:ln w="9525">
                        <a:noFill/>
                      </a:ln>
                    </p:spPr>
                  </p:pic>
                </p:oleObj>
              </mc:Fallback>
            </mc:AlternateContent>
          </a:graphicData>
        </a:graphic>
      </p:graphicFrame>
      <p:sp>
        <p:nvSpPr>
          <p:cNvPr id="6" name="TextBox 2"/>
          <p:cNvSpPr txBox="1"/>
          <p:nvPr/>
        </p:nvSpPr>
        <p:spPr>
          <a:xfrm>
            <a:off x="540000" y="3903241"/>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见解析</a:t>
            </a:r>
            <a:endParaRPr lang="zh-CN" altLang="en-US" dirty="0"/>
          </a:p>
        </p:txBody>
      </p:sp>
      <p:sp>
        <p:nvSpPr>
          <p:cNvPr id="7" name="TextBox 2"/>
          <p:cNvSpPr txBox="1"/>
          <p:nvPr/>
        </p:nvSpPr>
        <p:spPr>
          <a:xfrm>
            <a:off x="540000" y="4407297"/>
            <a:ext cx="8127000" cy="1593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对于匀变速直线运动,加速度的定义式是</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35" kern="0" spc="179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所以</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图像中,图线与横坐标轴围成的面积表示位移,所以时间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内的位移</a:t>
            </a:r>
            <a:endParaRPr lang="zh-CN" altLang="en-US" dirty="0"/>
          </a:p>
          <a:p>
            <a:pPr marL="0" indent="0" eaLnBrk="0" latinLnBrk="1" hangingPunct="0">
              <a:lnSpc>
                <a:spcPct val="150000"/>
              </a:lnSpc>
              <a:spcBef>
                <a:spcPts val="0"/>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at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at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8" name="对象 7"/>
          <p:cNvGraphicFramePr>
            <a:graphicFrameLocks noChangeAspect="1"/>
          </p:cNvGraphicFramePr>
          <p:nvPr/>
        </p:nvGraphicFramePr>
        <p:xfrm>
          <a:off x="4682872" y="4465029"/>
          <a:ext cx="485775" cy="438150"/>
        </p:xfrm>
        <a:graphic>
          <a:graphicData uri="http://schemas.openxmlformats.org/presentationml/2006/ole">
            <mc:AlternateContent xmlns:mc="http://schemas.openxmlformats.org/markup-compatibility/2006">
              <mc:Choice xmlns:v="urn:schemas-microsoft-com:vml" Requires="v">
                <p:oleObj spid="_x0000_s11266" name="Equation" r:id="rId4" imgW="12801600" imgH="11582400" progId="Equation.DSMT4">
                  <p:embed/>
                </p:oleObj>
              </mc:Choice>
              <mc:Fallback>
                <p:oleObj name="Equation" r:id="rId4" imgW="12801600" imgH="11582400" progId="Equation.DSMT4">
                  <p:embed/>
                  <p:pic>
                    <p:nvPicPr>
                      <p:cNvPr id="0" name="图片 11265" descr="image80"/>
                      <p:cNvPicPr>
                        <a:picLocks noChangeAspect="1"/>
                      </p:cNvPicPr>
                      <p:nvPr/>
                    </p:nvPicPr>
                    <p:blipFill>
                      <a:blip r:embed="rId5"/>
                      <a:stretch>
                        <a:fillRect/>
                      </a:stretch>
                    </p:blipFill>
                    <p:spPr>
                      <a:xfrm>
                        <a:off x="4682872" y="4465029"/>
                        <a:ext cx="485775" cy="43815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735170" y="5670599"/>
          <a:ext cx="152400" cy="428625"/>
        </p:xfrm>
        <a:graphic>
          <a:graphicData uri="http://schemas.openxmlformats.org/presentationml/2006/ole">
            <mc:AlternateContent xmlns:mc="http://schemas.openxmlformats.org/markup-compatibility/2006">
              <mc:Choice xmlns:v="urn:schemas-microsoft-com:vml" Requires="v">
                <p:oleObj spid="_x0000_s11267" name="Equation" r:id="rId6" imgW="3962400" imgH="11277600" progId="Equation.DSMT4">
                  <p:embed/>
                </p:oleObj>
              </mc:Choice>
              <mc:Fallback>
                <p:oleObj name="Equation" r:id="rId6" imgW="3962400" imgH="11277600" progId="Equation.DSMT4">
                  <p:embed/>
                  <p:pic>
                    <p:nvPicPr>
                      <p:cNvPr id="0" name="图片 11266" descr="image81"/>
                      <p:cNvPicPr>
                        <a:picLocks noChangeAspect="1"/>
                      </p:cNvPicPr>
                      <p:nvPr/>
                    </p:nvPicPr>
                    <p:blipFill>
                      <a:blip r:embed="rId7"/>
                      <a:stretch>
                        <a:fillRect/>
                      </a:stretch>
                    </p:blipFill>
                    <p:spPr>
                      <a:xfrm>
                        <a:off x="735170" y="5670599"/>
                        <a:ext cx="152400" cy="428625"/>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1537001" y="5670599"/>
          <a:ext cx="152400" cy="428625"/>
        </p:xfrm>
        <a:graphic>
          <a:graphicData uri="http://schemas.openxmlformats.org/presentationml/2006/ole">
            <mc:AlternateContent xmlns:mc="http://schemas.openxmlformats.org/markup-compatibility/2006">
              <mc:Choice xmlns:v="urn:schemas-microsoft-com:vml" Requires="v">
                <p:oleObj spid="_x0000_s11268" name="Equation" r:id="rId8" imgW="3962400" imgH="11277600" progId="Equation.DSMT4">
                  <p:embed/>
                </p:oleObj>
              </mc:Choice>
              <mc:Fallback>
                <p:oleObj name="Equation" r:id="rId8" imgW="3962400" imgH="11277600" progId="Equation.DSMT4">
                  <p:embed/>
                  <p:pic>
                    <p:nvPicPr>
                      <p:cNvPr id="0" name="图片 11267" descr="image82"/>
                      <p:cNvPicPr>
                        <a:picLocks noChangeAspect="1"/>
                      </p:cNvPicPr>
                      <p:nvPr/>
                    </p:nvPicPr>
                    <p:blipFill>
                      <a:blip r:embed="rId9"/>
                      <a:stretch>
                        <a:fillRect/>
                      </a:stretch>
                    </p:blipFill>
                    <p:spPr>
                      <a:xfrm>
                        <a:off x="1537001" y="5670599"/>
                        <a:ext cx="152400" cy="428625"/>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3047965" y="5670599"/>
          <a:ext cx="152400" cy="428625"/>
        </p:xfrm>
        <a:graphic>
          <a:graphicData uri="http://schemas.openxmlformats.org/presentationml/2006/ole">
            <mc:AlternateContent xmlns:mc="http://schemas.openxmlformats.org/markup-compatibility/2006">
              <mc:Choice xmlns:v="urn:schemas-microsoft-com:vml" Requires="v">
                <p:oleObj spid="_x0000_s11269" name="Equation" r:id="rId10" imgW="3962400" imgH="11277600" progId="Equation.DSMT4">
                  <p:embed/>
                </p:oleObj>
              </mc:Choice>
              <mc:Fallback>
                <p:oleObj name="Equation" r:id="rId10" imgW="3962400" imgH="11277600" progId="Equation.DSMT4">
                  <p:embed/>
                  <p:pic>
                    <p:nvPicPr>
                      <p:cNvPr id="0" name="图片 11268" descr="image83"/>
                      <p:cNvPicPr>
                        <a:picLocks noChangeAspect="1"/>
                      </p:cNvPicPr>
                      <p:nvPr/>
                    </p:nvPicPr>
                    <p:blipFill>
                      <a:blip r:embed="rId11"/>
                      <a:stretch>
                        <a:fillRect/>
                      </a:stretch>
                    </p:blipFill>
                    <p:spPr>
                      <a:xfrm>
                        <a:off x="3047965" y="5670599"/>
                        <a:ext cx="152400" cy="428625"/>
                      </a:xfrm>
                      <a:prstGeom prst="rect">
                        <a:avLst/>
                      </a:prstGeom>
                      <a:noFill/>
                      <a:ln w="9525">
                        <a:noFill/>
                      </a:ln>
                    </p:spPr>
                  </p:pic>
                </p:oleObj>
              </mc:Fallback>
            </mc:AlternateContent>
          </a:graphicData>
        </a:graphic>
      </p:graphicFrame>
      <p:sp>
        <p:nvSpPr>
          <p:cNvPr id="12" name="TextBox 2"/>
          <p:cNvSpPr txBox="1"/>
          <p:nvPr/>
        </p:nvSpPr>
        <p:spPr>
          <a:xfrm>
            <a:off x="540000" y="6185168"/>
            <a:ext cx="8127000" cy="3918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30" kern="0" dirty="0" smtClean="0">
                <a:solidFill>
                  <a:srgbClr val="000000"/>
                </a:solidFill>
                <a:latin typeface="Times New Roman" panose="02020603050405020304" pitchFamily="65" charset="-122"/>
                <a:ea typeface="宋体" panose="02010600030101010101" pitchFamily="2" charset="-122"/>
              </a:rPr>
              <a:t>　题中指明“通过加速度的定义式”,故要从加速度的定义式</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2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入手。</a:t>
            </a:r>
            <a:endParaRPr lang="zh-CN" altLang="en-US" dirty="0"/>
          </a:p>
        </p:txBody>
      </p:sp>
      <p:graphicFrame>
        <p:nvGraphicFramePr>
          <p:cNvPr id="13" name="对象 12"/>
          <p:cNvGraphicFramePr>
            <a:graphicFrameLocks noChangeAspect="1"/>
          </p:cNvGraphicFramePr>
          <p:nvPr/>
        </p:nvGraphicFramePr>
        <p:xfrm>
          <a:off x="6626872" y="6246813"/>
          <a:ext cx="257175" cy="428625"/>
        </p:xfrm>
        <a:graphic>
          <a:graphicData uri="http://schemas.openxmlformats.org/presentationml/2006/ole">
            <mc:AlternateContent xmlns:mc="http://schemas.openxmlformats.org/markup-compatibility/2006">
              <mc:Choice xmlns:v="urn:schemas-microsoft-com:vml" Requires="v">
                <p:oleObj spid="_x0000_s11270" name="Equation" r:id="rId12" imgW="6705600" imgH="11277600" progId="Equation.DSMT4">
                  <p:embed/>
                </p:oleObj>
              </mc:Choice>
              <mc:Fallback>
                <p:oleObj name="Equation" r:id="rId12" imgW="6705600" imgH="11277600" progId="Equation.DSMT4">
                  <p:embed/>
                  <p:pic>
                    <p:nvPicPr>
                      <p:cNvPr id="0" name="图片 11269" descr="image84"/>
                      <p:cNvPicPr>
                        <a:picLocks noChangeAspect="1"/>
                      </p:cNvPicPr>
                      <p:nvPr/>
                    </p:nvPicPr>
                    <p:blipFill>
                      <a:blip r:embed="rId13"/>
                      <a:stretch>
                        <a:fillRect/>
                      </a:stretch>
                    </p:blipFill>
                    <p:spPr>
                      <a:xfrm>
                        <a:off x="6626872" y="6246813"/>
                        <a:ext cx="257175" cy="42862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538"/>
            <a:ext cx="8127000" cy="19967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(2019北京石景山期末,2)质点做直线运动的速度-时间图像如图所示,该质点</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5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A.在第2 s末速度方向发生了改变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B.在第2 s末加速度方向发生了改变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C.在前2 s内发生的位移为零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D.第2 s末和第4 s末的位置相同</a:t>
            </a:r>
            <a:endParaRPr lang="zh-CN" altLang="en-US" dirty="0"/>
          </a:p>
        </p:txBody>
      </p:sp>
      <p:pic>
        <p:nvPicPr>
          <p:cNvPr id="3" name="图片 3" descr="textimage8.jpeg"/>
          <p:cNvPicPr>
            <a:picLocks noChangeAspect="1"/>
          </p:cNvPicPr>
          <p:nvPr/>
        </p:nvPicPr>
        <p:blipFill>
          <a:blip r:embed="rId1" cstate="print"/>
          <a:stretch>
            <a:fillRect/>
          </a:stretch>
        </p:blipFill>
        <p:spPr>
          <a:xfrm>
            <a:off x="4355976" y="2268141"/>
            <a:ext cx="3133540" cy="1610534"/>
          </a:xfrm>
          <a:prstGeom prst="rect">
            <a:avLst/>
          </a:prstGeom>
        </p:spPr>
      </p:pic>
      <p:sp>
        <p:nvSpPr>
          <p:cNvPr id="4" name="TextBox 2"/>
          <p:cNvSpPr txBox="1"/>
          <p:nvPr/>
        </p:nvSpPr>
        <p:spPr>
          <a:xfrm>
            <a:off x="540000" y="1080000"/>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smtClean="0">
                <a:solidFill>
                  <a:srgbClr val="7030A0"/>
                </a:solidFill>
                <a:latin typeface="黑体" panose="02010609060101010101" pitchFamily="49" charset="-122"/>
                <a:ea typeface="黑体" panose="02010609060101010101" pitchFamily="49" charset="-122"/>
                <a:sym typeface="+mn-ea"/>
              </a:rPr>
              <a:t>考点二　运动图像</a:t>
            </a:r>
            <a:endParaRPr lang="zh-CN" altLang="en-US" b="1" dirty="0">
              <a:solidFill>
                <a:srgbClr val="7030A0"/>
              </a:solidFill>
              <a:latin typeface="黑体" panose="02010609060101010101" pitchFamily="49" charset="-122"/>
              <a:ea typeface="黑体" panose="02010609060101010101" pitchFamily="49" charset="-122"/>
              <a:sym typeface="+mn-ea"/>
            </a:endParaRPr>
          </a:p>
        </p:txBody>
      </p:sp>
      <p:sp>
        <p:nvSpPr>
          <p:cNvPr id="5" name="TextBox 2"/>
          <p:cNvSpPr txBox="1"/>
          <p:nvPr/>
        </p:nvSpPr>
        <p:spPr>
          <a:xfrm>
            <a:off x="540000" y="406834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由</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图像可知,第2 s末速度为0,速度方向由正变成负,A项正确。加速度正负要看</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图像的斜率,第2 s末图像斜率不变,加速度不变,B项错。前2 s,质点一直向正方向运动,2 s末距</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出发点正方向位移最大,从2 s末至4 s末,质点向负方向运动,</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图像面积表示位移,因此4 s末回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=0时刻位置,C、D项错。</a:t>
            </a:r>
            <a:endParaRPr lang="zh-CN" altLang="en-US" dirty="0"/>
          </a:p>
        </p:txBody>
      </p:sp>
      <p:sp>
        <p:nvSpPr>
          <p:cNvPr id="6" name="TextBox 2"/>
          <p:cNvSpPr txBox="1"/>
          <p:nvPr/>
        </p:nvSpPr>
        <p:spPr>
          <a:xfrm>
            <a:off x="540000" y="5508501"/>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图像中纵坐标正负表示速度的方向,图线的斜率表示加速度。</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图像要与</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像区分开。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9513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(2018北京海淀二模,17)一个物体受多个水平恒力作用静止在光滑水平面上。现在仅使其中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一个力</a:t>
            </a:r>
            <a:r>
              <a:rPr lang="zh-CN" altLang="en-US" sz="1530" i="1" kern="0" dirty="0" smtClean="0">
                <a:solidFill>
                  <a:srgbClr val="000000"/>
                </a:solidFill>
                <a:latin typeface="Times New Roman" panose="02020603050405020304" pitchFamily="65" charset="-122"/>
                <a:ea typeface="宋体" panose="02010600030101010101" pitchFamily="2" charset="-122"/>
              </a:rPr>
              <a:t>F</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的大小按照如图所示的规律变化。此过程中,该物体受到的合外力大小</a:t>
            </a:r>
            <a:r>
              <a:rPr lang="zh-CN" altLang="en-US" sz="1530" i="1" kern="0" dirty="0" smtClean="0">
                <a:solidFill>
                  <a:srgbClr val="000000"/>
                </a:solidFill>
                <a:latin typeface="Times New Roman" panose="02020603050405020304" pitchFamily="65" charset="-122"/>
                <a:ea typeface="宋体" panose="02010600030101010101" pitchFamily="2" charset="-122"/>
              </a:rPr>
              <a:t>F</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合</a:t>
            </a:r>
            <a:r>
              <a:rPr lang="zh-CN" altLang="en-US" sz="1530" kern="0" dirty="0" smtClean="0">
                <a:solidFill>
                  <a:srgbClr val="000000"/>
                </a:solidFill>
                <a:latin typeface="Times New Roman" panose="02020603050405020304" pitchFamily="65" charset="-122"/>
                <a:ea typeface="宋体" panose="02010600030101010101" pitchFamily="2" charset="-122"/>
              </a:rPr>
              <a:t> 、加速度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大小</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、速度大小</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、动量大小</a:t>
            </a:r>
            <a:r>
              <a:rPr lang="zh-CN" altLang="en-US" sz="1530" i="1" kern="0" dirty="0" smtClean="0">
                <a:solidFill>
                  <a:srgbClr val="000000"/>
                </a:solidFill>
                <a:latin typeface="Times New Roman" panose="02020603050405020304" pitchFamily="65" charset="-122"/>
                <a:ea typeface="宋体" panose="02010600030101010101" pitchFamily="2" charset="-122"/>
              </a:rPr>
              <a:t>p</a:t>
            </a:r>
            <a:r>
              <a:rPr lang="zh-CN" altLang="en-US" sz="1530" kern="0" dirty="0" smtClean="0">
                <a:solidFill>
                  <a:srgbClr val="000000"/>
                </a:solidFill>
                <a:latin typeface="Times New Roman" panose="02020603050405020304" pitchFamily="65" charset="-122"/>
                <a:ea typeface="宋体" panose="02010600030101010101" pitchFamily="2" charset="-122"/>
              </a:rPr>
              <a:t>的变化情况可能正确的是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455" kern="0" spc="1142"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15"/>
              </a:spcBef>
              <a:buNone/>
            </a:pPr>
            <a:r>
              <a:rPr lang="zh-CN" altLang="en-US" sz="6670" kern="0" spc="4755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9.jpeg"/>
          <p:cNvPicPr>
            <a:picLocks noChangeAspect="1"/>
          </p:cNvPicPr>
          <p:nvPr/>
        </p:nvPicPr>
        <p:blipFill>
          <a:blip r:embed="rId1" cstate="print"/>
          <a:stretch>
            <a:fillRect/>
          </a:stretch>
        </p:blipFill>
        <p:spPr>
          <a:xfrm>
            <a:off x="3491880" y="2412157"/>
            <a:ext cx="1296144" cy="1593177"/>
          </a:xfrm>
          <a:prstGeom prst="rect">
            <a:avLst/>
          </a:prstGeom>
        </p:spPr>
      </p:pic>
      <p:pic>
        <p:nvPicPr>
          <p:cNvPr id="4" name="图片 4" descr="textimage10.jpeg"/>
          <p:cNvPicPr>
            <a:picLocks noChangeAspect="1"/>
          </p:cNvPicPr>
          <p:nvPr/>
        </p:nvPicPr>
        <p:blipFill>
          <a:blip r:embed="rId2" cstate="print"/>
          <a:stretch>
            <a:fillRect/>
          </a:stretch>
        </p:blipFill>
        <p:spPr>
          <a:xfrm>
            <a:off x="1187624" y="4284365"/>
            <a:ext cx="6886575" cy="179069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物体静止在光滑水平面上时所受合外力为零,若使其中一个力</a:t>
            </a:r>
            <a:r>
              <a:rPr lang="zh-CN" altLang="en-US" sz="1530" i="1" kern="0" dirty="0" smtClean="0">
                <a:solidFill>
                  <a:srgbClr val="000000"/>
                </a:solidFill>
                <a:latin typeface="Times New Roman" panose="02020603050405020304" pitchFamily="65" charset="-122"/>
                <a:ea typeface="宋体" panose="02010600030101010101" pitchFamily="2" charset="-122"/>
              </a:rPr>
              <a:t>F</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按题图所示规律变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化,其他力不变,则合外力由零逐渐增加再逐渐减小到零,加速度也是由零逐渐增加再逐渐减小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到零,故选项A、B均错误;</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图线上各点切线的斜率代表加速度,故选项C正确;动量</a:t>
            </a:r>
            <a:r>
              <a:rPr lang="zh-CN" altLang="en-US" sz="1530" i="1" kern="0" dirty="0" smtClean="0">
                <a:solidFill>
                  <a:srgbClr val="000000"/>
                </a:solidFill>
                <a:latin typeface="Times New Roman" panose="02020603050405020304" pitchFamily="65" charset="-122"/>
                <a:ea typeface="宋体" panose="02010600030101010101" pitchFamily="2" charset="-122"/>
              </a:rPr>
              <a:t>p</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mv</a:t>
            </a:r>
            <a:r>
              <a:rPr lang="zh-CN" altLang="en-US" sz="1530" kern="0" dirty="0" smtClean="0">
                <a:solidFill>
                  <a:srgbClr val="000000"/>
                </a:solidFill>
                <a:latin typeface="Times New Roman" panose="02020603050405020304" pitchFamily="65" charset="-122"/>
                <a:ea typeface="宋体" panose="02010600030101010101" pitchFamily="2" charset="-122"/>
              </a:rPr>
              <a:t>,因速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度一直是增加的,故其动量也一直是增加的,故选项D错误。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30" kern="0" dirty="0" smtClean="0">
                <a:solidFill>
                  <a:srgbClr val="000000"/>
                </a:solidFill>
                <a:latin typeface="Times New Roman" panose="02020603050405020304" pitchFamily="65" charset="-122"/>
                <a:ea typeface="宋体" panose="02010600030101010101" pitchFamily="2" charset="-122"/>
              </a:rPr>
              <a:t>    能根据</a:t>
            </a:r>
            <a:r>
              <a:rPr lang="zh-CN" altLang="en-US" sz="1530" i="1" kern="0" dirty="0" smtClean="0">
                <a:solidFill>
                  <a:srgbClr val="000000"/>
                </a:solidFill>
                <a:latin typeface="Times New Roman" panose="02020603050405020304" pitchFamily="65" charset="-122"/>
                <a:ea typeface="宋体" panose="02010600030101010101" pitchFamily="2" charset="-122"/>
              </a:rPr>
              <a:t>F</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的变化规律判断出合外力与加速度的变化规律,并能从</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图线中判断出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加速度的变化规律是解本题的关键。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3" descr="textimage0.jpeg"/>
          <p:cNvPicPr>
            <a:picLocks noChangeAspect="1"/>
          </p:cNvPicPr>
          <p:nvPr/>
        </p:nvPicPr>
        <p:blipFill>
          <a:blip r:embed="rId1" cstate="print"/>
          <a:stretch>
            <a:fillRect/>
          </a:stretch>
        </p:blipFill>
        <p:spPr>
          <a:xfrm>
            <a:off x="5508104" y="3708301"/>
            <a:ext cx="1076325" cy="1409700"/>
          </a:xfrm>
          <a:prstGeom prst="rect">
            <a:avLst/>
          </a:prstGeom>
        </p:spPr>
      </p:pic>
      <p:sp>
        <p:nvSpPr>
          <p:cNvPr id="2" name="TextBox 2"/>
          <p:cNvSpPr txBox="1"/>
          <p:nvPr/>
        </p:nvSpPr>
        <p:spPr>
          <a:xfrm>
            <a:off x="540000" y="2719621"/>
            <a:ext cx="8127000" cy="24094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(2019课标Ⅰ,18,6分)如图,篮球架下的运动员原地垂直起跳扣篮,离地后重心上升的最大高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度为</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。上升第一个</a:t>
            </a:r>
            <a:r>
              <a:rPr lang="zh-CN" altLang="en-US" sz="1945" kern="0" spc="-222"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所用的时间为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,第四个</a:t>
            </a:r>
            <a:r>
              <a:rPr lang="zh-CN" altLang="en-US" sz="1945" kern="0" spc="-222"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所用的时间为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。不计空气阻力,则</a:t>
            </a:r>
            <a:r>
              <a:rPr lang="zh-CN" altLang="en-US" sz="2165" kern="0" spc="-73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满足</a:t>
            </a:r>
            <a:r>
              <a:rPr lang="zh-CN" altLang="en-US" sz="900" kern="0" spc="647"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4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3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A.1&lt;</a:t>
            </a:r>
            <a:r>
              <a:rPr lang="zh-CN" altLang="en-US" sz="2165" kern="0" spc="-73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&lt;2　    B.2&lt;</a:t>
            </a:r>
            <a:r>
              <a:rPr lang="zh-CN" altLang="en-US" sz="2165" kern="0" spc="-73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&lt;3</a:t>
            </a:r>
            <a:endParaRPr lang="zh-CN" altLang="en-US" dirty="0"/>
          </a:p>
          <a:p>
            <a:pPr marL="0" indent="0" eaLnBrk="0" latinLnBrk="1" hangingPunct="0">
              <a:lnSpc>
                <a:spcPct val="150000"/>
              </a:lnSpc>
              <a:spcBef>
                <a:spcPts val="10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C.3&lt;</a:t>
            </a:r>
            <a:r>
              <a:rPr lang="zh-CN" altLang="en-US" sz="2165" kern="0" spc="-73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&lt;4　    D.4&lt;</a:t>
            </a:r>
            <a:r>
              <a:rPr lang="zh-CN" altLang="en-US" sz="2165" kern="0" spc="-73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&lt;5</a:t>
            </a:r>
            <a:endParaRPr lang="zh-CN" altLang="en-US" dirty="0"/>
          </a:p>
        </p:txBody>
      </p:sp>
      <p:graphicFrame>
        <p:nvGraphicFramePr>
          <p:cNvPr id="5" name="对象 4"/>
          <p:cNvGraphicFramePr>
            <a:graphicFrameLocks noChangeAspect="1"/>
          </p:cNvGraphicFramePr>
          <p:nvPr/>
        </p:nvGraphicFramePr>
        <p:xfrm>
          <a:off x="2235589" y="3151669"/>
          <a:ext cx="219074" cy="428624"/>
        </p:xfrm>
        <a:graphic>
          <a:graphicData uri="http://schemas.openxmlformats.org/presentationml/2006/ole">
            <mc:AlternateContent xmlns:mc="http://schemas.openxmlformats.org/markup-compatibility/2006">
              <mc:Choice xmlns:v="urn:schemas-microsoft-com:vml" Requires="v">
                <p:oleObj spid="_x0000_s1025" name="Equation" r:id="rId2" imgW="5791200" imgH="11277600" progId="Equation.DSMT4">
                  <p:embed/>
                </p:oleObj>
              </mc:Choice>
              <mc:Fallback>
                <p:oleObj name="Equation" r:id="rId2" imgW="5791200" imgH="11277600" progId="Equation.DSMT4">
                  <p:embed/>
                  <p:pic>
                    <p:nvPicPr>
                      <p:cNvPr id="0" name="图片 1024" descr="image3"/>
                      <p:cNvPicPr>
                        <a:picLocks noChangeAspect="1"/>
                      </p:cNvPicPr>
                      <p:nvPr/>
                    </p:nvPicPr>
                    <p:blipFill>
                      <a:blip r:embed="rId3"/>
                      <a:stretch>
                        <a:fillRect/>
                      </a:stretch>
                    </p:blipFill>
                    <p:spPr>
                      <a:xfrm>
                        <a:off x="2235589" y="3151669"/>
                        <a:ext cx="219074" cy="428624"/>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4355475" y="3151669"/>
          <a:ext cx="219075" cy="428625"/>
        </p:xfrm>
        <a:graphic>
          <a:graphicData uri="http://schemas.openxmlformats.org/presentationml/2006/ole">
            <mc:AlternateContent xmlns:mc="http://schemas.openxmlformats.org/markup-compatibility/2006">
              <mc:Choice xmlns:v="urn:schemas-microsoft-com:vml" Requires="v">
                <p:oleObj spid="_x0000_s1027" name="Equation" r:id="rId4" imgW="5791200" imgH="11277600" progId="Equation.DSMT4">
                  <p:embed/>
                </p:oleObj>
              </mc:Choice>
              <mc:Fallback>
                <p:oleObj name="Equation" r:id="rId4" imgW="5791200" imgH="11277600" progId="Equation.DSMT4">
                  <p:embed/>
                  <p:pic>
                    <p:nvPicPr>
                      <p:cNvPr id="0" name="图片 1026" descr="image4"/>
                      <p:cNvPicPr>
                        <a:picLocks noChangeAspect="1"/>
                      </p:cNvPicPr>
                      <p:nvPr/>
                    </p:nvPicPr>
                    <p:blipFill>
                      <a:blip r:embed="rId5"/>
                      <a:stretch>
                        <a:fillRect/>
                      </a:stretch>
                    </p:blipFill>
                    <p:spPr>
                      <a:xfrm>
                        <a:off x="4355475" y="3151669"/>
                        <a:ext cx="219075" cy="428625"/>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447360" y="3151855"/>
          <a:ext cx="180975" cy="476250"/>
        </p:xfrm>
        <a:graphic>
          <a:graphicData uri="http://schemas.openxmlformats.org/presentationml/2006/ole">
            <mc:AlternateContent xmlns:mc="http://schemas.openxmlformats.org/markup-compatibility/2006">
              <mc:Choice xmlns:v="urn:schemas-microsoft-com:vml" Requires="v">
                <p:oleObj spid="_x0000_s1028" name="Equation" r:id="rId6" imgW="4876800" imgH="12496800" progId="Equation.DSMT4">
                  <p:embed/>
                </p:oleObj>
              </mc:Choice>
              <mc:Fallback>
                <p:oleObj name="Equation" r:id="rId6" imgW="4876800" imgH="12496800" progId="Equation.DSMT4">
                  <p:embed/>
                  <p:pic>
                    <p:nvPicPr>
                      <p:cNvPr id="0" name="图片 1027" descr="image5"/>
                      <p:cNvPicPr>
                        <a:picLocks noChangeAspect="1"/>
                      </p:cNvPicPr>
                      <p:nvPr/>
                    </p:nvPicPr>
                    <p:blipFill>
                      <a:blip r:embed="rId7"/>
                      <a:stretch>
                        <a:fillRect/>
                      </a:stretch>
                    </p:blipFill>
                    <p:spPr>
                      <a:xfrm>
                        <a:off x="7447360" y="3151855"/>
                        <a:ext cx="180975" cy="47625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962020" y="4180145"/>
          <a:ext cx="180975" cy="476250"/>
        </p:xfrm>
        <a:graphic>
          <a:graphicData uri="http://schemas.openxmlformats.org/presentationml/2006/ole">
            <mc:AlternateContent xmlns:mc="http://schemas.openxmlformats.org/markup-compatibility/2006">
              <mc:Choice xmlns:v="urn:schemas-microsoft-com:vml" Requires="v">
                <p:oleObj spid="_x0000_s1029" name="Equation" r:id="rId8" imgW="4876800" imgH="12496800" progId="Equation.DSMT4">
                  <p:embed/>
                </p:oleObj>
              </mc:Choice>
              <mc:Fallback>
                <p:oleObj name="Equation" r:id="rId8" imgW="4876800" imgH="12496800" progId="Equation.DSMT4">
                  <p:embed/>
                  <p:pic>
                    <p:nvPicPr>
                      <p:cNvPr id="0" name="图片 1028" descr="image6"/>
                      <p:cNvPicPr>
                        <a:picLocks noChangeAspect="1"/>
                      </p:cNvPicPr>
                      <p:nvPr/>
                    </p:nvPicPr>
                    <p:blipFill>
                      <a:blip r:embed="rId9"/>
                      <a:stretch>
                        <a:fillRect/>
                      </a:stretch>
                    </p:blipFill>
                    <p:spPr>
                      <a:xfrm>
                        <a:off x="962020" y="4180145"/>
                        <a:ext cx="180975" cy="47625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2123728" y="4180145"/>
          <a:ext cx="180975" cy="476250"/>
        </p:xfrm>
        <a:graphic>
          <a:graphicData uri="http://schemas.openxmlformats.org/presentationml/2006/ole">
            <mc:AlternateContent xmlns:mc="http://schemas.openxmlformats.org/markup-compatibility/2006">
              <mc:Choice xmlns:v="urn:schemas-microsoft-com:vml" Requires="v">
                <p:oleObj spid="_x0000_s1030" name="Equation" r:id="rId10" imgW="4876800" imgH="12496800" progId="Equation.DSMT4">
                  <p:embed/>
                </p:oleObj>
              </mc:Choice>
              <mc:Fallback>
                <p:oleObj name="Equation" r:id="rId10" imgW="4876800" imgH="12496800" progId="Equation.DSMT4">
                  <p:embed/>
                  <p:pic>
                    <p:nvPicPr>
                      <p:cNvPr id="0" name="图片 1029" descr="image7"/>
                      <p:cNvPicPr>
                        <a:picLocks noChangeAspect="1"/>
                      </p:cNvPicPr>
                      <p:nvPr/>
                    </p:nvPicPr>
                    <p:blipFill>
                      <a:blip r:embed="rId11"/>
                      <a:stretch>
                        <a:fillRect/>
                      </a:stretch>
                    </p:blipFill>
                    <p:spPr>
                      <a:xfrm>
                        <a:off x="2123728" y="4180145"/>
                        <a:ext cx="180975" cy="476250"/>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951294" y="4693553"/>
          <a:ext cx="180975" cy="476249"/>
        </p:xfrm>
        <a:graphic>
          <a:graphicData uri="http://schemas.openxmlformats.org/presentationml/2006/ole">
            <mc:AlternateContent xmlns:mc="http://schemas.openxmlformats.org/markup-compatibility/2006">
              <mc:Choice xmlns:v="urn:schemas-microsoft-com:vml" Requires="v">
                <p:oleObj spid="_x0000_s1031" name="Equation" r:id="rId12" imgW="4876800" imgH="12496800" progId="Equation.DSMT4">
                  <p:embed/>
                </p:oleObj>
              </mc:Choice>
              <mc:Fallback>
                <p:oleObj name="Equation" r:id="rId12" imgW="4876800" imgH="12496800" progId="Equation.DSMT4">
                  <p:embed/>
                  <p:pic>
                    <p:nvPicPr>
                      <p:cNvPr id="0" name="图片 1030" descr="image8"/>
                      <p:cNvPicPr>
                        <a:picLocks noChangeAspect="1"/>
                      </p:cNvPicPr>
                      <p:nvPr/>
                    </p:nvPicPr>
                    <p:blipFill>
                      <a:blip r:embed="rId13"/>
                      <a:stretch>
                        <a:fillRect/>
                      </a:stretch>
                    </p:blipFill>
                    <p:spPr>
                      <a:xfrm>
                        <a:off x="951294" y="4693553"/>
                        <a:ext cx="180975" cy="476249"/>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2123728" y="4693553"/>
          <a:ext cx="180974" cy="476249"/>
        </p:xfrm>
        <a:graphic>
          <a:graphicData uri="http://schemas.openxmlformats.org/presentationml/2006/ole">
            <mc:AlternateContent xmlns:mc="http://schemas.openxmlformats.org/markup-compatibility/2006">
              <mc:Choice xmlns:v="urn:schemas-microsoft-com:vml" Requires="v">
                <p:oleObj spid="_x0000_s1032" name="Equation" r:id="rId14" imgW="4876800" imgH="12496800" progId="Equation.DSMT4">
                  <p:embed/>
                </p:oleObj>
              </mc:Choice>
              <mc:Fallback>
                <p:oleObj name="Equation" r:id="rId14" imgW="4876800" imgH="12496800" progId="Equation.DSMT4">
                  <p:embed/>
                  <p:pic>
                    <p:nvPicPr>
                      <p:cNvPr id="0" name="图片 1031" descr="image9"/>
                      <p:cNvPicPr>
                        <a:picLocks noChangeAspect="1"/>
                      </p:cNvPicPr>
                      <p:nvPr/>
                    </p:nvPicPr>
                    <p:blipFill>
                      <a:blip r:embed="rId15"/>
                      <a:stretch>
                        <a:fillRect/>
                      </a:stretch>
                    </p:blipFill>
                    <p:spPr>
                      <a:xfrm>
                        <a:off x="2123728" y="4693553"/>
                        <a:ext cx="180974" cy="476249"/>
                      </a:xfrm>
                      <a:prstGeom prst="rect">
                        <a:avLst/>
                      </a:prstGeom>
                      <a:noFill/>
                      <a:ln w="9525">
                        <a:noFill/>
                      </a:ln>
                    </p:spPr>
                  </p:pic>
                </p:oleObj>
              </mc:Fallback>
            </mc:AlternateContent>
          </a:graphicData>
        </a:graphic>
      </p:graphicFrame>
      <p:grpSp>
        <p:nvGrpSpPr>
          <p:cNvPr id="12" name="组合 7"/>
          <p:cNvGrpSpPr/>
          <p:nvPr/>
        </p:nvGrpSpPr>
        <p:grpSpPr>
          <a:xfrm>
            <a:off x="3298985" y="935990"/>
            <a:ext cx="2543175" cy="549275"/>
            <a:chOff x="3899266" y="4430468"/>
            <a:chExt cx="1716088" cy="371475"/>
          </a:xfrm>
        </p:grpSpPr>
        <p:pic>
          <p:nvPicPr>
            <p:cNvPr id="13" name="Picture 2" descr="E:\2016年\图书出版\2017版 53B教参\教参课件\栏目图.png"/>
            <p:cNvPicPr>
              <a:picLocks noChangeAspect="1"/>
            </p:cNvPicPr>
            <p:nvPr/>
          </p:nvPicPr>
          <p:blipFill>
            <a:blip r:embed="rId16" cstate="print"/>
            <a:stretch>
              <a:fillRect/>
            </a:stretch>
          </p:blipFill>
          <p:spPr>
            <a:xfrm>
              <a:off x="3899266" y="4430468"/>
              <a:ext cx="1716088" cy="371475"/>
            </a:xfrm>
            <a:prstGeom prst="rect">
              <a:avLst/>
            </a:prstGeom>
            <a:noFill/>
            <a:ln w="9525">
              <a:noFill/>
            </a:ln>
          </p:spPr>
        </p:pic>
        <p:sp>
          <p:nvSpPr>
            <p:cNvPr id="14"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endParaRPr lang="zh-CN" altLang="en-US" sz="2400" dirty="0">
                <a:solidFill>
                  <a:schemeClr val="bg1"/>
                </a:solidFill>
                <a:latin typeface="微软雅黑" panose="020B0503020204020204" charset="-122"/>
                <a:ea typeface="微软雅黑" panose="020B0503020204020204" charset="-122"/>
              </a:endParaRPr>
            </a:p>
          </p:txBody>
        </p:sp>
      </p:grpSp>
      <p:pic>
        <p:nvPicPr>
          <p:cNvPr id="16" name="图片 15" descr="2020版5·3B版学生用书版式-紫色"/>
          <p:cNvPicPr>
            <a:picLocks noChangeAspect="1"/>
          </p:cNvPicPr>
          <p:nvPr/>
        </p:nvPicPr>
        <p:blipFill>
          <a:blip r:embed="rId17" cstate="print"/>
          <a:stretch>
            <a:fillRect/>
          </a:stretch>
        </p:blipFill>
        <p:spPr>
          <a:xfrm>
            <a:off x="3648553" y="1548061"/>
            <a:ext cx="1844040" cy="414655"/>
          </a:xfrm>
          <a:prstGeom prst="rect">
            <a:avLst/>
          </a:prstGeom>
        </p:spPr>
      </p:pic>
      <p:sp>
        <p:nvSpPr>
          <p:cNvPr id="17" name="TextBox 2"/>
          <p:cNvSpPr txBox="1"/>
          <p:nvPr/>
        </p:nvSpPr>
        <p:spPr>
          <a:xfrm>
            <a:off x="540000" y="1980109"/>
            <a:ext cx="8127000" cy="401905"/>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kern="0" dirty="0" smtClean="0">
                <a:solidFill>
                  <a:srgbClr val="000000"/>
                </a:solidFill>
                <a:latin typeface="黑体" panose="02010609060101010101" pitchFamily="49" charset="-122"/>
                <a:ea typeface="黑体" panose="02010609060101010101" pitchFamily="49" charset="-122"/>
              </a:rPr>
              <a:t>考点一　匀变速直线运动规律</a:t>
            </a:r>
            <a:endParaRPr lang="zh-CN" altLang="en-US" sz="2000" b="1" dirty="0">
              <a:latin typeface="黑体" panose="02010609060101010101" pitchFamily="49" charset="-122"/>
              <a:ea typeface="黑体" panose="02010609060101010101" pitchFamily="49" charset="-122"/>
            </a:endParaRPr>
          </a:p>
        </p:txBody>
      </p:sp>
      <p:sp>
        <p:nvSpPr>
          <p:cNvPr id="18" name="文本框 4"/>
          <p:cNvSpPr txBox="1"/>
          <p:nvPr/>
        </p:nvSpPr>
        <p:spPr>
          <a:xfrm>
            <a:off x="3301256" y="2372360"/>
            <a:ext cx="2492990" cy="369332"/>
          </a:xfrm>
          <a:prstGeom prst="rect">
            <a:avLst/>
          </a:prstGeom>
          <a:noFill/>
        </p:spPr>
        <p:txBody>
          <a:bodyPr wrap="none" rtlCol="0" anchor="t">
            <a:spAutoFit/>
          </a:bodyPr>
          <a:lstStyle/>
          <a:p>
            <a:pPr algn="l"/>
            <a:r>
              <a:rPr lang="zh-CN" altLang="en-US" dirty="0" smtClean="0">
                <a:solidFill>
                  <a:srgbClr val="7030A0"/>
                </a:solidFill>
                <a:latin typeface="黑体" panose="02010609060101010101" pitchFamily="49" charset="-122"/>
                <a:ea typeface="黑体" panose="02010609060101010101" pitchFamily="49" charset="-122"/>
                <a:sym typeface="+mn-ea"/>
              </a:rPr>
              <a:t>统一命题</a:t>
            </a:r>
            <a:r>
              <a:rPr lang="en-US" altLang="zh-CN" dirty="0" smtClean="0">
                <a:solidFill>
                  <a:srgbClr val="7030A0"/>
                </a:solidFill>
                <a:latin typeface="黑体" panose="02010609060101010101" pitchFamily="49" charset="-122"/>
                <a:ea typeface="黑体" panose="02010609060101010101" pitchFamily="49" charset="-122"/>
                <a:sym typeface="+mn-ea"/>
              </a:rPr>
              <a:t>·</a:t>
            </a:r>
            <a:r>
              <a:rPr lang="zh-CN" altLang="en-US" dirty="0" smtClean="0">
                <a:solidFill>
                  <a:srgbClr val="7030A0"/>
                </a:solidFill>
                <a:latin typeface="黑体" panose="02010609060101010101" pitchFamily="49" charset="-122"/>
                <a:ea typeface="黑体" panose="02010609060101010101" pitchFamily="49" charset="-122"/>
                <a:sym typeface="+mn-ea"/>
              </a:rPr>
              <a:t>课标卷题组</a:t>
            </a:r>
            <a:endParaRPr lang="en-US" altLang="zh-CN" dirty="0" smtClean="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8551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(2019北京四中期末,9)图示为甲、乙两辆汽车从同一位置出发沿同一直线运动的</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图像,则</a:t>
            </a:r>
            <a:br>
              <a:rPr dirty="0"/>
            </a:b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246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A.甲、乙两辆汽车一定同向而行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B.甲、乙两辆汽车一定相向而行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=10 s时,甲、乙两车相遇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D.在5 ~10 s内,甲的加速度大于乙的加速度</a:t>
            </a:r>
            <a:endParaRPr lang="zh-CN" altLang="en-US" dirty="0"/>
          </a:p>
        </p:txBody>
      </p:sp>
      <p:pic>
        <p:nvPicPr>
          <p:cNvPr id="3" name="图片 3" descr="textimage11.jpeg"/>
          <p:cNvPicPr>
            <a:picLocks noChangeAspect="1"/>
          </p:cNvPicPr>
          <p:nvPr/>
        </p:nvPicPr>
        <p:blipFill>
          <a:blip r:embed="rId1" cstate="print"/>
          <a:stretch>
            <a:fillRect/>
          </a:stretch>
        </p:blipFill>
        <p:spPr>
          <a:xfrm>
            <a:off x="5220072" y="1836093"/>
            <a:ext cx="2696781" cy="2031013"/>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981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由图可知,两车的速度都为正值,即两车的速度方向相同,故A正确,B错误;</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图线与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时间轴所围面积表示位移,由图可知,在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=10 s时,甲、乙两车并没有相遇,故C错误;在5 ~10 s内,</a:t>
            </a:r>
            <a:br>
              <a:rPr dirty="0"/>
            </a:b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甲</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242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=-1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乙</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159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=4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,故D错误。</a:t>
            </a:r>
            <a:endParaRPr lang="zh-CN" altLang="en-US" dirty="0"/>
          </a:p>
        </p:txBody>
      </p:sp>
      <p:graphicFrame>
        <p:nvGraphicFramePr>
          <p:cNvPr id="4" name="对象 3"/>
          <p:cNvGraphicFramePr>
            <a:graphicFrameLocks noChangeAspect="1"/>
          </p:cNvGraphicFramePr>
          <p:nvPr/>
        </p:nvGraphicFramePr>
        <p:xfrm>
          <a:off x="843472" y="1849261"/>
          <a:ext cx="561975" cy="428625"/>
        </p:xfrm>
        <a:graphic>
          <a:graphicData uri="http://schemas.openxmlformats.org/presentationml/2006/ole">
            <mc:AlternateContent xmlns:mc="http://schemas.openxmlformats.org/markup-compatibility/2006">
              <mc:Choice xmlns:v="urn:schemas-microsoft-com:vml" Requires="v">
                <p:oleObj spid="_x0000_s12289" name="Equation" r:id="rId1" imgW="14935200" imgH="11277600" progId="Equation.DSMT4">
                  <p:embed/>
                </p:oleObj>
              </mc:Choice>
              <mc:Fallback>
                <p:oleObj name="Equation" r:id="rId1" imgW="14935200" imgH="11277600" progId="Equation.DSMT4">
                  <p:embed/>
                  <p:pic>
                    <p:nvPicPr>
                      <p:cNvPr id="0" name="图片 12288" descr="image90"/>
                      <p:cNvPicPr>
                        <a:picLocks noChangeAspect="1"/>
                      </p:cNvPicPr>
                      <p:nvPr/>
                    </p:nvPicPr>
                    <p:blipFill>
                      <a:blip r:embed="rId2"/>
                      <a:stretch>
                        <a:fillRect/>
                      </a:stretch>
                    </p:blipFill>
                    <p:spPr>
                      <a:xfrm>
                        <a:off x="843472" y="1849261"/>
                        <a:ext cx="561975" cy="42862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785239" y="1849261"/>
          <a:ext cx="457200" cy="428625"/>
        </p:xfrm>
        <a:graphic>
          <a:graphicData uri="http://schemas.openxmlformats.org/presentationml/2006/ole">
            <mc:AlternateContent xmlns:mc="http://schemas.openxmlformats.org/markup-compatibility/2006">
              <mc:Choice xmlns:v="urn:schemas-microsoft-com:vml" Requires="v">
                <p:oleObj spid="_x0000_s12290" name="Equation" r:id="rId3" imgW="12192000" imgH="11277600" progId="Equation.DSMT4">
                  <p:embed/>
                </p:oleObj>
              </mc:Choice>
              <mc:Fallback>
                <p:oleObj name="Equation" r:id="rId3" imgW="12192000" imgH="11277600" progId="Equation.DSMT4">
                  <p:embed/>
                  <p:pic>
                    <p:nvPicPr>
                      <p:cNvPr id="0" name="图片 12289" descr="image91"/>
                      <p:cNvPicPr>
                        <a:picLocks noChangeAspect="1"/>
                      </p:cNvPicPr>
                      <p:nvPr/>
                    </p:nvPicPr>
                    <p:blipFill>
                      <a:blip r:embed="rId4"/>
                      <a:stretch>
                        <a:fillRect/>
                      </a:stretch>
                    </p:blipFill>
                    <p:spPr>
                      <a:xfrm>
                        <a:off x="2785239" y="1849261"/>
                        <a:ext cx="457200" cy="428625"/>
                      </a:xfrm>
                      <a:prstGeom prst="rect">
                        <a:avLst/>
                      </a:prstGeom>
                      <a:noFill/>
                      <a:ln w="9525">
                        <a:noFill/>
                      </a:ln>
                    </p:spPr>
                  </p:pic>
                </p:oleObj>
              </mc:Fallback>
            </mc:AlternateContent>
          </a:graphicData>
        </a:graphic>
      </p:graphicFrame>
      <p:sp>
        <p:nvSpPr>
          <p:cNvPr id="6" name="TextBox 2"/>
          <p:cNvSpPr txBox="1"/>
          <p:nvPr/>
        </p:nvSpPr>
        <p:spPr>
          <a:xfrm>
            <a:off x="540000" y="248416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解题思路</a:t>
            </a:r>
            <a:r>
              <a:rPr lang="zh-CN" altLang="en-US" sz="1530" kern="0" dirty="0" smtClean="0">
                <a:solidFill>
                  <a:srgbClr val="000000"/>
                </a:solidFill>
                <a:latin typeface="Times New Roman" panose="02020603050405020304" pitchFamily="65" charset="-122"/>
                <a:ea typeface="宋体" panose="02010600030101010101" pitchFamily="2" charset="-122"/>
              </a:rPr>
              <a:t>　在</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图像中,某一点代表此时刻的瞬时速度,时间轴上方速度是正值,时间轴下方速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度是负值;图线的斜率表示加速度,图线向右上方倾斜,加速度为正,向右下方倾斜加速度为负;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图线与横坐标轴围成面积代表位移,时间轴上方位移为正,时间轴下方位移为负。</a:t>
            </a:r>
            <a:endParaRPr lang="zh-CN" altLang="en-US" dirty="0"/>
          </a:p>
        </p:txBody>
      </p:sp>
      <p:sp>
        <p:nvSpPr>
          <p:cNvPr id="7" name="TextBox 2"/>
          <p:cNvSpPr txBox="1"/>
          <p:nvPr/>
        </p:nvSpPr>
        <p:spPr>
          <a:xfrm>
            <a:off x="540000" y="385231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30" kern="0" dirty="0" smtClean="0">
                <a:solidFill>
                  <a:srgbClr val="000000"/>
                </a:solidFill>
                <a:latin typeface="Times New Roman" panose="02020603050405020304" pitchFamily="65" charset="-122"/>
                <a:ea typeface="宋体" panose="02010600030101010101" pitchFamily="2" charset="-122"/>
              </a:rPr>
              <a:t>　本题是速度-时间图像的应用,要明确斜率的含义,知道在速度-时间图像中图线与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横坐标轴围成的面积的含义,能根据图像读取有用信息,要注意路程和位移的区别。</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115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(2019北京八中分校月考,12)</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两列火车,在同一轨道上同向行驶,</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车在前,其速度</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 m/s,</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车在后,速度</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=30 m/s,因大雾能见度很低, </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车在距</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车</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=75 m时才发现前方有</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车,这时</a:t>
            </a:r>
            <a:r>
              <a:rPr lang="zh-CN" altLang="en-US" sz="1530" i="1" kern="0" dirty="0" smtClean="0">
                <a:solidFill>
                  <a:srgbClr val="000000"/>
                </a:solidFill>
                <a:latin typeface="Times New Roman" panose="02020603050405020304" pitchFamily="65" charset="-122"/>
                <a:ea typeface="宋体" panose="02010600030101010101" pitchFamily="2" charset="-122"/>
              </a:rPr>
              <a:t>B</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车立即刹车,但</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车要经过180 m才能停止,求: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车刹车时</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车仍按原速度行驶,两车是否会相撞?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(2)若</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车在刹车的同时发出信号,</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车司机经过Δ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=4 s收到信号后加速前进,则</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车的加速度至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少多大才能避免相撞?</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见解析</a:t>
            </a:r>
            <a:endParaRPr lang="zh-CN" altLang="en-US" dirty="0"/>
          </a:p>
        </p:txBody>
      </p:sp>
      <p:sp>
        <p:nvSpPr>
          <p:cNvPr id="8" name="TextBox 2"/>
          <p:cNvSpPr txBox="1"/>
          <p:nvPr/>
        </p:nvSpPr>
        <p:spPr>
          <a:xfrm>
            <a:off x="540000" y="1476053"/>
            <a:ext cx="8127000" cy="49071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车刹车至停下来过程中,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410" kern="0" spc="-62"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i="1" kern="0" dirty="0" smtClean="0">
                <a:solidFill>
                  <a:srgbClr val="000000"/>
                </a:solidFill>
                <a:latin typeface="Times New Roman" panose="02020603050405020304" pitchFamily="65" charset="-122"/>
                <a:ea typeface="宋体" panose="02010600030101010101" pitchFamily="2" charset="-122"/>
              </a:rPr>
              <a:t>ax</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解得</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65" kern="0" spc="-1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=-2.5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6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画出</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两列火车的</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图像如图所示</a:t>
            </a:r>
            <a:endParaRPr lang="zh-CN" altLang="en-US" dirty="0"/>
          </a:p>
          <a:p>
            <a:pPr marL="0" indent="0" eaLnBrk="0" latinLnBrk="1" hangingPunct="0">
              <a:lnSpc>
                <a:spcPct val="150000"/>
              </a:lnSpc>
              <a:spcBef>
                <a:spcPts val="0"/>
              </a:spcBef>
              <a:buNone/>
            </a:pPr>
            <a:r>
              <a:rPr lang="zh-CN" altLang="en-US" sz="5790" kern="0" spc="861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4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根据图像计算出两列火车速度相等时的位移分别为:</a:t>
            </a:r>
            <a:endParaRPr lang="zh-CN" altLang="en-US" dirty="0"/>
          </a:p>
          <a:p>
            <a:pPr marL="0" indent="0" eaLnBrk="0" latinLnBrk="1" hangingPunct="0">
              <a:lnSpc>
                <a:spcPct val="150000"/>
              </a:lnSpc>
              <a:spcBef>
                <a:spcPts val="0"/>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8 m=80 m</a:t>
            </a:r>
            <a:endParaRPr lang="zh-CN" altLang="en-US" dirty="0"/>
          </a:p>
          <a:p>
            <a:pPr marL="0" indent="0" eaLnBrk="0" latinLnBrk="1" hangingPunct="0">
              <a:lnSpc>
                <a:spcPct val="150000"/>
              </a:lnSpc>
              <a:spcBef>
                <a:spcPts val="0"/>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234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8 m=160 m</a:t>
            </a:r>
            <a:endParaRPr lang="zh-CN" altLang="en-US" dirty="0"/>
          </a:p>
          <a:p>
            <a:pPr marL="0" indent="0" eaLnBrk="0" latinLnBrk="1" hangingPunct="0">
              <a:lnSpc>
                <a:spcPct val="150000"/>
              </a:lnSpc>
              <a:spcBef>
                <a:spcPts val="4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&gt;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=155 m,故两车会相撞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(2)设</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车加速度为</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时两车恰不相撞,则两车速度相等时,有:</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pic>
        <p:nvPicPr>
          <p:cNvPr id="9" name="图片 3" descr="textimage12.jpeg"/>
          <p:cNvPicPr>
            <a:picLocks noChangeAspect="1"/>
          </p:cNvPicPr>
          <p:nvPr/>
        </p:nvPicPr>
        <p:blipFill>
          <a:blip r:embed="rId1" cstate="print"/>
          <a:stretch>
            <a:fillRect/>
          </a:stretch>
        </p:blipFill>
        <p:spPr>
          <a:xfrm>
            <a:off x="595248" y="3096242"/>
            <a:ext cx="1718302" cy="1440868"/>
          </a:xfrm>
          <a:prstGeom prst="rect">
            <a:avLst/>
          </a:prstGeom>
        </p:spPr>
      </p:pic>
      <p:graphicFrame>
        <p:nvGraphicFramePr>
          <p:cNvPr id="10" name="对象 9"/>
          <p:cNvGraphicFramePr>
            <a:graphicFrameLocks noChangeAspect="1"/>
          </p:cNvGraphicFramePr>
          <p:nvPr/>
        </p:nvGraphicFramePr>
        <p:xfrm>
          <a:off x="933272" y="1889797"/>
          <a:ext cx="171449" cy="257174"/>
        </p:xfrm>
        <a:graphic>
          <a:graphicData uri="http://schemas.openxmlformats.org/presentationml/2006/ole">
            <mc:AlternateContent xmlns:mc="http://schemas.openxmlformats.org/markup-compatibility/2006">
              <mc:Choice xmlns:v="urn:schemas-microsoft-com:vml" Requires="v">
                <p:oleObj spid="_x0000_s13313" name="Equation" r:id="rId2" imgW="4572000" imgH="6705600" progId="Equation.DSMT4">
                  <p:embed/>
                </p:oleObj>
              </mc:Choice>
              <mc:Fallback>
                <p:oleObj name="Equation" r:id="rId2" imgW="4572000" imgH="6705600" progId="Equation.DSMT4">
                  <p:embed/>
                  <p:pic>
                    <p:nvPicPr>
                      <p:cNvPr id="0" name="图片 13312" descr="image92"/>
                      <p:cNvPicPr>
                        <a:picLocks noChangeAspect="1"/>
                      </p:cNvPicPr>
                      <p:nvPr/>
                    </p:nvPicPr>
                    <p:blipFill>
                      <a:blip r:embed="rId3"/>
                      <a:stretch>
                        <a:fillRect/>
                      </a:stretch>
                    </p:blipFill>
                    <p:spPr>
                      <a:xfrm>
                        <a:off x="933272" y="1889797"/>
                        <a:ext cx="171449" cy="257174"/>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1258158" y="2237339"/>
          <a:ext cx="238124" cy="447674"/>
        </p:xfrm>
        <a:graphic>
          <a:graphicData uri="http://schemas.openxmlformats.org/presentationml/2006/ole">
            <mc:AlternateContent xmlns:mc="http://schemas.openxmlformats.org/markup-compatibility/2006">
              <mc:Choice xmlns:v="urn:schemas-microsoft-com:vml" Requires="v">
                <p:oleObj spid="_x0000_s13314" name="Equation" r:id="rId4" imgW="6400800" imgH="11887200" progId="Equation.DSMT4">
                  <p:embed/>
                </p:oleObj>
              </mc:Choice>
              <mc:Fallback>
                <p:oleObj name="Equation" r:id="rId4" imgW="6400800" imgH="11887200" progId="Equation.DSMT4">
                  <p:embed/>
                  <p:pic>
                    <p:nvPicPr>
                      <p:cNvPr id="0" name="图片 13313" descr="image93"/>
                      <p:cNvPicPr>
                        <a:picLocks noChangeAspect="1"/>
                      </p:cNvPicPr>
                      <p:nvPr/>
                    </p:nvPicPr>
                    <p:blipFill>
                      <a:blip r:embed="rId5"/>
                      <a:stretch>
                        <a:fillRect/>
                      </a:stretch>
                    </p:blipFill>
                    <p:spPr>
                      <a:xfrm>
                        <a:off x="1258158" y="2237339"/>
                        <a:ext cx="238124" cy="447674"/>
                      </a:xfrm>
                      <a:prstGeom prst="rect">
                        <a:avLst/>
                      </a:prstGeom>
                      <a:noFill/>
                      <a:ln w="9525">
                        <a:noFill/>
                      </a:ln>
                    </p:spPr>
                  </p:pic>
                </p:oleObj>
              </mc:Fallback>
            </mc:AlternateContent>
          </a:graphicData>
        </a:graphic>
      </p:graphicFrame>
      <p:graphicFrame>
        <p:nvGraphicFramePr>
          <p:cNvPr id="12" name="对象 11"/>
          <p:cNvGraphicFramePr>
            <a:graphicFrameLocks noChangeAspect="1"/>
          </p:cNvGraphicFramePr>
          <p:nvPr/>
        </p:nvGraphicFramePr>
        <p:xfrm>
          <a:off x="793519" y="5317912"/>
          <a:ext cx="552450" cy="428625"/>
        </p:xfrm>
        <a:graphic>
          <a:graphicData uri="http://schemas.openxmlformats.org/presentationml/2006/ole">
            <mc:AlternateContent xmlns:mc="http://schemas.openxmlformats.org/markup-compatibility/2006">
              <mc:Choice xmlns:v="urn:schemas-microsoft-com:vml" Requires="v">
                <p:oleObj spid="_x0000_s13315" name="Equation" r:id="rId6" imgW="14630400" imgH="11277600" progId="Equation.DSMT4">
                  <p:embed/>
                </p:oleObj>
              </mc:Choice>
              <mc:Fallback>
                <p:oleObj name="Equation" r:id="rId6" imgW="14630400" imgH="11277600" progId="Equation.DSMT4">
                  <p:embed/>
                  <p:pic>
                    <p:nvPicPr>
                      <p:cNvPr id="0" name="图片 13314" descr="image94"/>
                      <p:cNvPicPr>
                        <a:picLocks noChangeAspect="1"/>
                      </p:cNvPicPr>
                      <p:nvPr/>
                    </p:nvPicPr>
                    <p:blipFill>
                      <a:blip r:embed="rId7"/>
                      <a:stretch>
                        <a:fillRect/>
                      </a:stretch>
                    </p:blipFill>
                    <p:spPr>
                      <a:xfrm>
                        <a:off x="793519" y="5317912"/>
                        <a:ext cx="552450" cy="42862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此时</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车的位移</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975" kern="0" spc="-776"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endParaRPr lang="zh-CN" altLang="en-US"/>
          </a:p>
          <a:p>
            <a:pPr marL="0" indent="0" eaLnBrk="0" latinLnBrk="1" hangingPunct="0">
              <a:lnSpc>
                <a:spcPct val="150000"/>
              </a:lnSpc>
              <a:spcBef>
                <a:spcPts val="35"/>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车的位移</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endParaRPr lang="zh-CN" altLang="en-US"/>
          </a:p>
          <a:p>
            <a:pPr marL="0" indent="0" eaLnBrk="0" latinLnBrk="1" hangingPunct="0">
              <a:lnSpc>
                <a:spcPct val="150000"/>
              </a:lnSpc>
              <a:spcBef>
                <a:spcPts val="4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为使两车不相撞,两车的位移关系满足</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联立以上各式解得</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0.83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即</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车的加速度至少为0.83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graphicFrame>
        <p:nvGraphicFramePr>
          <p:cNvPr id="4" name="对象 3"/>
          <p:cNvGraphicFramePr>
            <a:graphicFrameLocks noChangeAspect="1"/>
          </p:cNvGraphicFramePr>
          <p:nvPr/>
        </p:nvGraphicFramePr>
        <p:xfrm>
          <a:off x="2419172" y="1141999"/>
          <a:ext cx="152400" cy="428625"/>
        </p:xfrm>
        <a:graphic>
          <a:graphicData uri="http://schemas.openxmlformats.org/presentationml/2006/ole">
            <mc:AlternateContent xmlns:mc="http://schemas.openxmlformats.org/markup-compatibility/2006">
              <mc:Choice xmlns:v="urn:schemas-microsoft-com:vml" Requires="v">
                <p:oleObj spid="_x0000_s14337" name="Equation" r:id="rId1" imgW="3962400" imgH="11277600" progId="Equation.DSMT4">
                  <p:embed/>
                </p:oleObj>
              </mc:Choice>
              <mc:Fallback>
                <p:oleObj name="Equation" r:id="rId1" imgW="3962400" imgH="11277600" progId="Equation.DSMT4">
                  <p:embed/>
                  <p:pic>
                    <p:nvPicPr>
                      <p:cNvPr id="0" name="图片 14336" descr="image96"/>
                      <p:cNvPicPr>
                        <a:picLocks noChangeAspect="1"/>
                      </p:cNvPicPr>
                      <p:nvPr/>
                    </p:nvPicPr>
                    <p:blipFill>
                      <a:blip r:embed="rId2"/>
                      <a:stretch>
                        <a:fillRect/>
                      </a:stretch>
                    </p:blipFill>
                    <p:spPr>
                      <a:xfrm>
                        <a:off x="2419172" y="1141999"/>
                        <a:ext cx="152400" cy="42862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044063" y="1602897"/>
          <a:ext cx="152400" cy="428625"/>
        </p:xfrm>
        <a:graphic>
          <a:graphicData uri="http://schemas.openxmlformats.org/presentationml/2006/ole">
            <mc:AlternateContent xmlns:mc="http://schemas.openxmlformats.org/markup-compatibility/2006">
              <mc:Choice xmlns:v="urn:schemas-microsoft-com:vml" Requires="v">
                <p:oleObj spid="_x0000_s14338" name="Equation" r:id="rId3" imgW="3962400" imgH="11277600" progId="Equation.DSMT4">
                  <p:embed/>
                </p:oleObj>
              </mc:Choice>
              <mc:Fallback>
                <p:oleObj name="Equation" r:id="rId3" imgW="3962400" imgH="11277600" progId="Equation.DSMT4">
                  <p:embed/>
                  <p:pic>
                    <p:nvPicPr>
                      <p:cNvPr id="0" name="图片 14337" descr="image97"/>
                      <p:cNvPicPr>
                        <a:picLocks noChangeAspect="1"/>
                      </p:cNvPicPr>
                      <p:nvPr/>
                    </p:nvPicPr>
                    <p:blipFill>
                      <a:blip r:embed="rId4"/>
                      <a:stretch>
                        <a:fillRect/>
                      </a:stretch>
                    </p:blipFill>
                    <p:spPr>
                      <a:xfrm>
                        <a:off x="2044063" y="1602897"/>
                        <a:ext cx="152400" cy="42862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340149"/>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(2018北京朝阳期中,2)下列关于加速度的说法中正确的是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A.速度越大,加速度一定越大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B.速度为零,加速度一定为零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C.速度变化越快,加速度一定越大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D.速度变化越大,加速度一定越大</a:t>
            </a:r>
            <a:endParaRPr lang="zh-CN" altLang="en-US" dirty="0"/>
          </a:p>
        </p:txBody>
      </p:sp>
      <p:sp>
        <p:nvSpPr>
          <p:cNvPr id="3" name="TextBox 2"/>
          <p:cNvSpPr txBox="1"/>
          <p:nvPr/>
        </p:nvSpPr>
        <p:spPr>
          <a:xfrm>
            <a:off x="711600" y="1908101"/>
            <a:ext cx="8127000" cy="369332"/>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sz="1600" b="0" dirty="0">
                <a:solidFill>
                  <a:srgbClr val="7030A0"/>
                </a:solidFill>
                <a:latin typeface="黑体" panose="02010609060101010101" pitchFamily="49" charset="-122"/>
                <a:ea typeface="黑体" panose="02010609060101010101" pitchFamily="49" charset="-122"/>
                <a:sym typeface="+mn-ea"/>
              </a:rPr>
              <a:t>一、选择题（</a:t>
            </a:r>
            <a:r>
              <a:rPr sz="1600" b="0" dirty="0" smtClean="0">
                <a:solidFill>
                  <a:srgbClr val="7030A0"/>
                </a:solidFill>
                <a:latin typeface="黑体" panose="02010609060101010101" pitchFamily="49" charset="-122"/>
                <a:ea typeface="黑体" panose="02010609060101010101" pitchFamily="49" charset="-122"/>
                <a:sym typeface="+mn-ea"/>
              </a:rPr>
              <a:t>每题</a:t>
            </a:r>
            <a:r>
              <a:rPr lang="en-US" sz="1600" b="0" dirty="0" smtClean="0">
                <a:solidFill>
                  <a:srgbClr val="7030A0"/>
                </a:solidFill>
                <a:latin typeface="黑体" panose="02010609060101010101" pitchFamily="49" charset="-122"/>
                <a:ea typeface="黑体" panose="02010609060101010101" pitchFamily="49" charset="-122"/>
                <a:sym typeface="+mn-ea"/>
              </a:rPr>
              <a:t>6</a:t>
            </a:r>
            <a:r>
              <a:rPr sz="1600" b="0" dirty="0" smtClean="0">
                <a:solidFill>
                  <a:srgbClr val="7030A0"/>
                </a:solidFill>
                <a:latin typeface="黑体" panose="02010609060101010101" pitchFamily="49" charset="-122"/>
                <a:ea typeface="黑体" panose="02010609060101010101" pitchFamily="49" charset="-122"/>
                <a:sym typeface="+mn-ea"/>
              </a:rPr>
              <a:t>分</a:t>
            </a:r>
            <a:r>
              <a:rPr sz="1600" b="0" dirty="0">
                <a:solidFill>
                  <a:srgbClr val="7030A0"/>
                </a:solidFill>
                <a:latin typeface="黑体" panose="02010609060101010101" pitchFamily="49" charset="-122"/>
                <a:ea typeface="黑体" panose="02010609060101010101" pitchFamily="49" charset="-122"/>
                <a:sym typeface="+mn-ea"/>
              </a:rPr>
              <a:t>，共</a:t>
            </a:r>
            <a:r>
              <a:rPr sz="1600" b="0" dirty="0" smtClean="0">
                <a:solidFill>
                  <a:srgbClr val="7030A0"/>
                </a:solidFill>
                <a:latin typeface="黑体" panose="02010609060101010101" pitchFamily="49" charset="-122"/>
                <a:ea typeface="黑体" panose="02010609060101010101" pitchFamily="49" charset="-122"/>
                <a:sym typeface="+mn-ea"/>
              </a:rPr>
              <a:t>4</a:t>
            </a:r>
            <a:r>
              <a:rPr lang="en-US" sz="1600" b="0" dirty="0" smtClean="0">
                <a:solidFill>
                  <a:srgbClr val="7030A0"/>
                </a:solidFill>
                <a:latin typeface="黑体" panose="02010609060101010101" pitchFamily="49" charset="-122"/>
                <a:ea typeface="黑体" panose="02010609060101010101" pitchFamily="49" charset="-122"/>
                <a:sym typeface="+mn-ea"/>
              </a:rPr>
              <a:t>8</a:t>
            </a:r>
            <a:r>
              <a:rPr sz="1600" b="0" dirty="0" smtClean="0">
                <a:solidFill>
                  <a:srgbClr val="7030A0"/>
                </a:solidFill>
                <a:latin typeface="黑体" panose="02010609060101010101" pitchFamily="49" charset="-122"/>
                <a:ea typeface="黑体" panose="02010609060101010101" pitchFamily="49" charset="-122"/>
                <a:sym typeface="+mn-ea"/>
              </a:rPr>
              <a:t>分）</a:t>
            </a:r>
            <a:endParaRPr lang="zh-CN" altLang="en-US" sz="1500" b="0" kern="0" dirty="0" smtClean="0">
              <a:solidFill>
                <a:srgbClr val="000000"/>
              </a:solidFill>
              <a:latin typeface="Times New Roman" panose="02020603050405020304" pitchFamily="65" charset="-122"/>
            </a:endParaRPr>
          </a:p>
        </p:txBody>
      </p:sp>
      <p:sp>
        <p:nvSpPr>
          <p:cNvPr id="4" name="TextBox 11"/>
          <p:cNvSpPr txBox="1"/>
          <p:nvPr/>
        </p:nvSpPr>
        <p:spPr>
          <a:xfrm>
            <a:off x="1988027" y="968568"/>
            <a:ext cx="5167630" cy="894080"/>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2017—2019年高考模拟·专题综合题组</a:t>
            </a:r>
            <a:endParaRPr lang="zh-CN" altLang="en-US" sz="2000" dirty="0">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40分钟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60分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5" name="TextBox 2"/>
          <p:cNvSpPr txBox="1"/>
          <p:nvPr/>
        </p:nvSpPr>
        <p:spPr>
          <a:xfrm>
            <a:off x="540000" y="4356373"/>
            <a:ext cx="8127000" cy="114896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加速度是描述速度变化快慢的物理量,由加速度的定义式</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2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知,速度变化越快,加</a:t>
            </a:r>
            <a:endParaRPr lang="zh-CN" altLang="en-US" dirty="0"/>
          </a:p>
          <a:p>
            <a:pPr marL="0" indent="0" eaLnBrk="0" latinLnBrk="1" hangingPunct="0">
              <a:lnSpc>
                <a:spcPct val="150000"/>
              </a:lnSpc>
              <a:spcBef>
                <a:spcPts val="1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速度一定越大,速度变化越大,加速度不一定越大,加速度的大小与物体的运动速度没有必然联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系,所以本题只有C选项正确。</a:t>
            </a:r>
            <a:endParaRPr lang="zh-CN" altLang="en-US" dirty="0"/>
          </a:p>
        </p:txBody>
      </p:sp>
      <p:graphicFrame>
        <p:nvGraphicFramePr>
          <p:cNvPr id="6" name="对象 5"/>
          <p:cNvGraphicFramePr>
            <a:graphicFrameLocks noChangeAspect="1"/>
          </p:cNvGraphicFramePr>
          <p:nvPr/>
        </p:nvGraphicFramePr>
        <p:xfrm>
          <a:off x="6367736" y="4418018"/>
          <a:ext cx="257175" cy="428625"/>
        </p:xfrm>
        <a:graphic>
          <a:graphicData uri="http://schemas.openxmlformats.org/presentationml/2006/ole">
            <mc:AlternateContent xmlns:mc="http://schemas.openxmlformats.org/markup-compatibility/2006">
              <mc:Choice xmlns:v="urn:schemas-microsoft-com:vml" Requires="v">
                <p:oleObj spid="_x0000_s15361" name="Equation" r:id="rId1" imgW="6705600" imgH="11277600" progId="Equation.DSMT4">
                  <p:embed/>
                </p:oleObj>
              </mc:Choice>
              <mc:Fallback>
                <p:oleObj name="Equation" r:id="rId1" imgW="6705600" imgH="11277600" progId="Equation.DSMT4">
                  <p:embed/>
                  <p:pic>
                    <p:nvPicPr>
                      <p:cNvPr id="0" name="图片 15360" descr="image98"/>
                      <p:cNvPicPr>
                        <a:picLocks noChangeAspect="1"/>
                      </p:cNvPicPr>
                      <p:nvPr/>
                    </p:nvPicPr>
                    <p:blipFill>
                      <a:blip r:embed="rId2"/>
                      <a:stretch>
                        <a:fillRect/>
                      </a:stretch>
                    </p:blipFill>
                    <p:spPr>
                      <a:xfrm>
                        <a:off x="6367736" y="4418018"/>
                        <a:ext cx="257175" cy="42862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(2017北京朝阳期中,4)利用速度传感器与计算机结合,可以自动作出物体的速度</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随时间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化的图像。某次实验中获得的</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图像如图所示,由此可以推断该物体在</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=2 s时速度的方向发生了变化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=2 s时加速度的方向发生了变化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C.0~4 s内做曲线运动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D.0~4 s内的位移约为2.8 m</a:t>
            </a:r>
            <a:endParaRPr lang="zh-CN" altLang="en-US" dirty="0"/>
          </a:p>
        </p:txBody>
      </p:sp>
      <p:pic>
        <p:nvPicPr>
          <p:cNvPr id="3" name="图片 3" descr="textimage13.jpeg"/>
          <p:cNvPicPr>
            <a:picLocks noChangeAspect="1"/>
          </p:cNvPicPr>
          <p:nvPr/>
        </p:nvPicPr>
        <p:blipFill>
          <a:blip r:embed="rId1" cstate="print"/>
          <a:stretch>
            <a:fillRect/>
          </a:stretch>
        </p:blipFill>
        <p:spPr>
          <a:xfrm>
            <a:off x="6300192" y="1764085"/>
            <a:ext cx="1737747" cy="1676926"/>
          </a:xfrm>
          <a:prstGeom prst="rect">
            <a:avLst/>
          </a:prstGeom>
        </p:spPr>
      </p:pic>
      <p:sp>
        <p:nvSpPr>
          <p:cNvPr id="4" name="TextBox 2"/>
          <p:cNvSpPr txBox="1"/>
          <p:nvPr/>
        </p:nvSpPr>
        <p:spPr>
          <a:xfrm>
            <a:off x="540000" y="3780309"/>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速度-时间图像中斜率表示加速度,图线与时间轴围成的面积表示位移,时间轴以上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的面积表示位移为正,时间轴以下的面积表示位移为负;根据图像可知前2秒内物体朝正方向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运动,后2秒朝负方向运动,选项A正确;1~3 s内物体的加速度为负,t=2 s时加速度方向没有发生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变化,选项B错误;无论是速度图像、还是位移图像只能描述直线运动,不能描述曲线运动,选项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C错误;根据图像可知0~4 s内物体的位移为零,选项D错误。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42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(2018北京二中月考,11)从地面以大小为</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的初速度竖直向上抛出一个皮球,经过时间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皮球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落回地面,落地时皮球的速度大小为</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。已知皮球在运动过程中受到空气阻力的大小与速度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的大小成正比,重力加速度大小为</a:t>
            </a:r>
            <a:r>
              <a:rPr lang="zh-CN" altLang="en-US" sz="1530" i="1" kern="0" dirty="0" smtClean="0">
                <a:solidFill>
                  <a:srgbClr val="000000"/>
                </a:solidFill>
                <a:latin typeface="Times New Roman" panose="02020603050405020304" pitchFamily="65" charset="-122"/>
                <a:ea typeface="宋体" panose="02010600030101010101" pitchFamily="2" charset="-122"/>
              </a:rPr>
              <a:t>g</a:t>
            </a:r>
            <a:r>
              <a:rPr lang="zh-CN" altLang="en-US" sz="1530" kern="0" dirty="0" smtClean="0">
                <a:solidFill>
                  <a:srgbClr val="000000"/>
                </a:solidFill>
                <a:latin typeface="Times New Roman" panose="02020603050405020304" pitchFamily="65" charset="-122"/>
                <a:ea typeface="宋体" panose="02010600030101010101" pitchFamily="2" charset="-122"/>
              </a:rPr>
              <a:t>。下面给出时间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的四个表达式中只有一个是合理的,你可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能不会求解</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,但是你可以通过一定的物理分析,对下列表达式的合理性作出判断。根据你的判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的合理表达式最可能是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00" kern="0" spc="45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00" kern="0" spc="-52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00" kern="0" spc="180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00" kern="0" spc="180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892634" y="2936004"/>
          <a:ext cx="323850" cy="457200"/>
        </p:xfrm>
        <a:graphic>
          <a:graphicData uri="http://schemas.openxmlformats.org/presentationml/2006/ole">
            <mc:AlternateContent xmlns:mc="http://schemas.openxmlformats.org/markup-compatibility/2006">
              <mc:Choice xmlns:v="urn:schemas-microsoft-com:vml" Requires="v">
                <p:oleObj spid="_x0000_s16385" name="Equation" r:id="rId1" imgW="8534400" imgH="12192000" progId="Equation.DSMT4">
                  <p:embed/>
                </p:oleObj>
              </mc:Choice>
              <mc:Fallback>
                <p:oleObj name="Equation" r:id="rId1" imgW="8534400" imgH="12192000" progId="Equation.DSMT4">
                  <p:embed/>
                  <p:pic>
                    <p:nvPicPr>
                      <p:cNvPr id="0" name="图片 16384" descr="image100"/>
                      <p:cNvPicPr>
                        <a:picLocks noChangeAspect="1"/>
                      </p:cNvPicPr>
                      <p:nvPr/>
                    </p:nvPicPr>
                    <p:blipFill>
                      <a:blip r:embed="rId2"/>
                      <a:stretch>
                        <a:fillRect/>
                      </a:stretch>
                    </p:blipFill>
                    <p:spPr>
                      <a:xfrm>
                        <a:off x="892634" y="2936004"/>
                        <a:ext cx="323850" cy="45720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162458" y="2936004"/>
          <a:ext cx="200024" cy="457199"/>
        </p:xfrm>
        <a:graphic>
          <a:graphicData uri="http://schemas.openxmlformats.org/presentationml/2006/ole">
            <mc:AlternateContent xmlns:mc="http://schemas.openxmlformats.org/markup-compatibility/2006">
              <mc:Choice xmlns:v="urn:schemas-microsoft-com:vml" Requires="v">
                <p:oleObj spid="_x0000_s16386" name="Equation" r:id="rId3" imgW="5181600" imgH="12192000" progId="Equation.DSMT4">
                  <p:embed/>
                </p:oleObj>
              </mc:Choice>
              <mc:Fallback>
                <p:oleObj name="Equation" r:id="rId3" imgW="5181600" imgH="12192000" progId="Equation.DSMT4">
                  <p:embed/>
                  <p:pic>
                    <p:nvPicPr>
                      <p:cNvPr id="0" name="图片 16385" descr="image101"/>
                      <p:cNvPicPr>
                        <a:picLocks noChangeAspect="1"/>
                      </p:cNvPicPr>
                      <p:nvPr/>
                    </p:nvPicPr>
                    <p:blipFill>
                      <a:blip r:embed="rId4"/>
                      <a:stretch>
                        <a:fillRect/>
                      </a:stretch>
                    </p:blipFill>
                    <p:spPr>
                      <a:xfrm>
                        <a:off x="2162458" y="2936004"/>
                        <a:ext cx="200024" cy="4571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881908" y="3431184"/>
          <a:ext cx="495300" cy="457200"/>
        </p:xfrm>
        <a:graphic>
          <a:graphicData uri="http://schemas.openxmlformats.org/presentationml/2006/ole">
            <mc:AlternateContent xmlns:mc="http://schemas.openxmlformats.org/markup-compatibility/2006">
              <mc:Choice xmlns:v="urn:schemas-microsoft-com:vml" Requires="v">
                <p:oleObj spid="_x0000_s16387" name="Equation" r:id="rId5" imgW="13106400" imgH="12192000" progId="Equation.DSMT4">
                  <p:embed/>
                </p:oleObj>
              </mc:Choice>
              <mc:Fallback>
                <p:oleObj name="Equation" r:id="rId5" imgW="13106400" imgH="12192000" progId="Equation.DSMT4">
                  <p:embed/>
                  <p:pic>
                    <p:nvPicPr>
                      <p:cNvPr id="0" name="图片 16386" descr="image102"/>
                      <p:cNvPicPr>
                        <a:picLocks noChangeAspect="1"/>
                      </p:cNvPicPr>
                      <p:nvPr/>
                    </p:nvPicPr>
                    <p:blipFill>
                      <a:blip r:embed="rId6"/>
                      <a:stretch>
                        <a:fillRect/>
                      </a:stretch>
                    </p:blipFill>
                    <p:spPr>
                      <a:xfrm>
                        <a:off x="881908" y="3431184"/>
                        <a:ext cx="495300" cy="45720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118643" y="3431184"/>
          <a:ext cx="495300" cy="457200"/>
        </p:xfrm>
        <a:graphic>
          <a:graphicData uri="http://schemas.openxmlformats.org/presentationml/2006/ole">
            <mc:AlternateContent xmlns:mc="http://schemas.openxmlformats.org/markup-compatibility/2006">
              <mc:Choice xmlns:v="urn:schemas-microsoft-com:vml" Requires="v">
                <p:oleObj spid="_x0000_s16388" name="Equation" r:id="rId7" imgW="13106400" imgH="12192000" progId="Equation.DSMT4">
                  <p:embed/>
                </p:oleObj>
              </mc:Choice>
              <mc:Fallback>
                <p:oleObj name="Equation" r:id="rId7" imgW="13106400" imgH="12192000" progId="Equation.DSMT4">
                  <p:embed/>
                  <p:pic>
                    <p:nvPicPr>
                      <p:cNvPr id="0" name="图片 16387" descr="image103"/>
                      <p:cNvPicPr>
                        <a:picLocks noChangeAspect="1"/>
                      </p:cNvPicPr>
                      <p:nvPr/>
                    </p:nvPicPr>
                    <p:blipFill>
                      <a:blip r:embed="rId8"/>
                      <a:stretch>
                        <a:fillRect/>
                      </a:stretch>
                    </p:blipFill>
                    <p:spPr>
                      <a:xfrm>
                        <a:off x="2118643" y="3431184"/>
                        <a:ext cx="495300" cy="457200"/>
                      </a:xfrm>
                      <a:prstGeom prst="rect">
                        <a:avLst/>
                      </a:prstGeom>
                      <a:noFill/>
                      <a:ln w="9525">
                        <a:noFill/>
                      </a:ln>
                    </p:spPr>
                  </p:pic>
                </p:oleObj>
              </mc:Fallback>
            </mc:AlternateContent>
          </a:graphicData>
        </a:graphic>
      </p:graphicFrame>
      <p:sp>
        <p:nvSpPr>
          <p:cNvPr id="8" name="TextBox 2"/>
          <p:cNvSpPr txBox="1"/>
          <p:nvPr/>
        </p:nvSpPr>
        <p:spPr>
          <a:xfrm>
            <a:off x="540000" y="4068341"/>
            <a:ext cx="8127000" cy="1889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时间的单位为s,而A项中</a:t>
            </a:r>
            <a:r>
              <a:rPr lang="zh-CN" altLang="en-US" sz="2100" kern="0" spc="45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的单位为m,故A错误;下落阶段皮球做加速运动,若忽</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略次要因素(空气阻力),时间约为</a:t>
            </a:r>
            <a:r>
              <a:rPr lang="zh-CN" altLang="en-US" sz="2100" kern="0" spc="-44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,而上升阶段做减速运动,同理忽略次要因素(空气阻力),时</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间约为</a:t>
            </a:r>
            <a:r>
              <a:rPr lang="zh-CN" altLang="en-US" sz="2100" kern="0" spc="-52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,故总时间约为</a:t>
            </a:r>
            <a:r>
              <a:rPr lang="zh-CN" altLang="en-US" sz="2100" kern="0" spc="180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,C正确,B、D错误。</a:t>
            </a:r>
            <a:endParaRPr lang="zh-CN" altLang="en-US" dirty="0"/>
          </a:p>
          <a:p>
            <a:pPr marL="0" indent="0" eaLnBrk="0" latinLnBrk="1" hangingPunct="0">
              <a:lnSpc>
                <a:spcPct val="150000"/>
              </a:lnSpc>
              <a:spcBef>
                <a:spcPts val="215"/>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思路点拨</a:t>
            </a:r>
            <a:r>
              <a:rPr lang="zh-CN" altLang="en-US" sz="1530" kern="0" dirty="0" smtClean="0">
                <a:solidFill>
                  <a:srgbClr val="000000"/>
                </a:solidFill>
                <a:latin typeface="Times New Roman" panose="02020603050405020304" pitchFamily="65" charset="-122"/>
                <a:ea typeface="宋体" panose="02010600030101010101" pitchFamily="2" charset="-122"/>
              </a:rPr>
              <a:t>    忽略次要因素,抓住主要因素是物理分析中重要的方法和思想。</a:t>
            </a:r>
            <a:endParaRPr lang="zh-CN" altLang="en-US" dirty="0"/>
          </a:p>
        </p:txBody>
      </p:sp>
      <p:graphicFrame>
        <p:nvGraphicFramePr>
          <p:cNvPr id="9" name="对象 8"/>
          <p:cNvGraphicFramePr>
            <a:graphicFrameLocks noChangeAspect="1"/>
          </p:cNvGraphicFramePr>
          <p:nvPr/>
        </p:nvGraphicFramePr>
        <p:xfrm>
          <a:off x="3461505" y="4155305"/>
          <a:ext cx="323850" cy="457200"/>
        </p:xfrm>
        <a:graphic>
          <a:graphicData uri="http://schemas.openxmlformats.org/presentationml/2006/ole">
            <mc:AlternateContent xmlns:mc="http://schemas.openxmlformats.org/markup-compatibility/2006">
              <mc:Choice xmlns:v="urn:schemas-microsoft-com:vml" Requires="v">
                <p:oleObj spid="_x0000_s16389" name="Equation" r:id="rId9" imgW="8534400" imgH="12192000" progId="Equation.DSMT4">
                  <p:embed/>
                </p:oleObj>
              </mc:Choice>
              <mc:Fallback>
                <p:oleObj name="Equation" r:id="rId9" imgW="8534400" imgH="12192000" progId="Equation.DSMT4">
                  <p:embed/>
                  <p:pic>
                    <p:nvPicPr>
                      <p:cNvPr id="0" name="图片 16388" descr="image104"/>
                      <p:cNvPicPr>
                        <a:picLocks noChangeAspect="1"/>
                      </p:cNvPicPr>
                      <p:nvPr/>
                    </p:nvPicPr>
                    <p:blipFill>
                      <a:blip r:embed="rId10"/>
                      <a:stretch>
                        <a:fillRect/>
                      </a:stretch>
                    </p:blipFill>
                    <p:spPr>
                      <a:xfrm>
                        <a:off x="3461505" y="4155305"/>
                        <a:ext cx="323850" cy="457200"/>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3245273" y="4667575"/>
          <a:ext cx="209550" cy="457200"/>
        </p:xfrm>
        <a:graphic>
          <a:graphicData uri="http://schemas.openxmlformats.org/presentationml/2006/ole">
            <mc:AlternateContent xmlns:mc="http://schemas.openxmlformats.org/markup-compatibility/2006">
              <mc:Choice xmlns:v="urn:schemas-microsoft-com:vml" Requires="v">
                <p:oleObj spid="_x0000_s16390" name="Equation" r:id="rId11" imgW="5486400" imgH="12192000" progId="Equation.DSMT4">
                  <p:embed/>
                </p:oleObj>
              </mc:Choice>
              <mc:Fallback>
                <p:oleObj name="Equation" r:id="rId11" imgW="5486400" imgH="12192000" progId="Equation.DSMT4">
                  <p:embed/>
                  <p:pic>
                    <p:nvPicPr>
                      <p:cNvPr id="0" name="图片 16389" descr="image105"/>
                      <p:cNvPicPr>
                        <a:picLocks noChangeAspect="1"/>
                      </p:cNvPicPr>
                      <p:nvPr/>
                    </p:nvPicPr>
                    <p:blipFill>
                      <a:blip r:embed="rId12"/>
                      <a:stretch>
                        <a:fillRect/>
                      </a:stretch>
                    </p:blipFill>
                    <p:spPr>
                      <a:xfrm>
                        <a:off x="3245273" y="4667575"/>
                        <a:ext cx="209550" cy="457200"/>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1123200" y="5179845"/>
          <a:ext cx="200024" cy="457199"/>
        </p:xfrm>
        <a:graphic>
          <a:graphicData uri="http://schemas.openxmlformats.org/presentationml/2006/ole">
            <mc:AlternateContent xmlns:mc="http://schemas.openxmlformats.org/markup-compatibility/2006">
              <mc:Choice xmlns:v="urn:schemas-microsoft-com:vml" Requires="v">
                <p:oleObj spid="_x0000_s16391" name="Equation" r:id="rId13" imgW="5181600" imgH="12192000" progId="Equation.DSMT4">
                  <p:embed/>
                </p:oleObj>
              </mc:Choice>
              <mc:Fallback>
                <p:oleObj name="Equation" r:id="rId13" imgW="5181600" imgH="12192000" progId="Equation.DSMT4">
                  <p:embed/>
                  <p:pic>
                    <p:nvPicPr>
                      <p:cNvPr id="0" name="图片 16390" descr="image106"/>
                      <p:cNvPicPr>
                        <a:picLocks noChangeAspect="1"/>
                      </p:cNvPicPr>
                      <p:nvPr/>
                    </p:nvPicPr>
                    <p:blipFill>
                      <a:blip r:embed="rId14"/>
                      <a:stretch>
                        <a:fillRect/>
                      </a:stretch>
                    </p:blipFill>
                    <p:spPr>
                      <a:xfrm>
                        <a:off x="1123200" y="5179845"/>
                        <a:ext cx="200024" cy="457199"/>
                      </a:xfrm>
                      <a:prstGeom prst="rect">
                        <a:avLst/>
                      </a:prstGeom>
                      <a:noFill/>
                      <a:ln w="9525">
                        <a:noFill/>
                      </a:ln>
                    </p:spPr>
                  </p:pic>
                </p:oleObj>
              </mc:Fallback>
            </mc:AlternateContent>
          </a:graphicData>
        </a:graphic>
      </p:graphicFrame>
      <p:graphicFrame>
        <p:nvGraphicFramePr>
          <p:cNvPr id="12" name="对象 11"/>
          <p:cNvGraphicFramePr>
            <a:graphicFrameLocks noChangeAspect="1"/>
          </p:cNvGraphicFramePr>
          <p:nvPr/>
        </p:nvGraphicFramePr>
        <p:xfrm>
          <a:off x="2538225" y="5179845"/>
          <a:ext cx="495299" cy="457199"/>
        </p:xfrm>
        <a:graphic>
          <a:graphicData uri="http://schemas.openxmlformats.org/presentationml/2006/ole">
            <mc:AlternateContent xmlns:mc="http://schemas.openxmlformats.org/markup-compatibility/2006">
              <mc:Choice xmlns:v="urn:schemas-microsoft-com:vml" Requires="v">
                <p:oleObj spid="_x0000_s16392" name="Equation" r:id="rId15" imgW="13106400" imgH="12192000" progId="Equation.DSMT4">
                  <p:embed/>
                </p:oleObj>
              </mc:Choice>
              <mc:Fallback>
                <p:oleObj name="Equation" r:id="rId15" imgW="13106400" imgH="12192000" progId="Equation.DSMT4">
                  <p:embed/>
                  <p:pic>
                    <p:nvPicPr>
                      <p:cNvPr id="0" name="图片 16391" descr="image107"/>
                      <p:cNvPicPr>
                        <a:picLocks noChangeAspect="1"/>
                      </p:cNvPicPr>
                      <p:nvPr/>
                    </p:nvPicPr>
                    <p:blipFill>
                      <a:blip r:embed="rId16"/>
                      <a:stretch>
                        <a:fillRect/>
                      </a:stretch>
                    </p:blipFill>
                    <p:spPr>
                      <a:xfrm>
                        <a:off x="2538225" y="5179845"/>
                        <a:ext cx="495299" cy="457199"/>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1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(2018北京东城二模,20)光滑斜面上,某物体在沿斜面向上的恒力作用下从静止开始沿斜面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运动,一段时间后撤去恒力,不计空气阻力,设斜面足够长。物体的速度用</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表示,物体的动能用</a:t>
            </a:r>
            <a:br>
              <a:rPr dirty="0"/>
            </a:b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表示,物体和地球组成系统的重力势能用</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p</a:t>
            </a:r>
            <a:r>
              <a:rPr lang="zh-CN" altLang="en-US" sz="1530" kern="0" dirty="0" smtClean="0">
                <a:solidFill>
                  <a:srgbClr val="000000"/>
                </a:solidFill>
                <a:latin typeface="Times New Roman" panose="02020603050405020304" pitchFamily="65" charset="-122"/>
                <a:ea typeface="宋体" panose="02010600030101010101" pitchFamily="2" charset="-122"/>
              </a:rPr>
              <a:t>表示,机械能用</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530" kern="0" dirty="0" smtClean="0">
                <a:solidFill>
                  <a:srgbClr val="000000"/>
                </a:solidFill>
                <a:latin typeface="Times New Roman" panose="02020603050405020304" pitchFamily="65" charset="-122"/>
                <a:ea typeface="宋体" panose="02010600030101010101" pitchFamily="2" charset="-122"/>
              </a:rPr>
              <a:t>表示,运动时间用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表示、路程用</a:t>
            </a:r>
            <a:r>
              <a:rPr lang="zh-CN" altLang="en-US" sz="1530" i="1" kern="0" dirty="0" smtClean="0">
                <a:solidFill>
                  <a:srgbClr val="000000"/>
                </a:solidFill>
                <a:latin typeface="Times New Roman" panose="02020603050405020304" pitchFamily="65" charset="-122"/>
                <a:ea typeface="宋体" panose="02010600030101010101" pitchFamily="2" charset="-122"/>
              </a:rPr>
              <a:t>l</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表示。对整个运动过程,下图表示的可能是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 随</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变化的</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　    </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p</a:t>
            </a:r>
            <a:r>
              <a:rPr lang="zh-CN" altLang="en-US" sz="1530" kern="0" dirty="0" smtClean="0">
                <a:solidFill>
                  <a:srgbClr val="000000"/>
                </a:solidFill>
                <a:latin typeface="Times New Roman" panose="02020603050405020304" pitchFamily="65" charset="-122"/>
                <a:ea typeface="宋体" panose="02010600030101010101" pitchFamily="2" charset="-122"/>
              </a:rPr>
              <a:t> 随</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变化的</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p</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 图像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530" kern="0" dirty="0" smtClean="0">
                <a:solidFill>
                  <a:srgbClr val="000000"/>
                </a:solidFill>
                <a:latin typeface="Times New Roman" panose="02020603050405020304" pitchFamily="65" charset="-122"/>
                <a:ea typeface="宋体" panose="02010600030101010101" pitchFamily="2" charset="-122"/>
              </a:rPr>
              <a:t>随</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变化的</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 图像　    </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 随</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变化的</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 图像</a:t>
            </a:r>
            <a:endParaRPr lang="zh-CN" altLang="en-US" dirty="0"/>
          </a:p>
        </p:txBody>
      </p:sp>
      <p:pic>
        <p:nvPicPr>
          <p:cNvPr id="3" name="图片 3" descr="textimage14.jpeg"/>
          <p:cNvPicPr>
            <a:picLocks noChangeAspect="1"/>
          </p:cNvPicPr>
          <p:nvPr/>
        </p:nvPicPr>
        <p:blipFill>
          <a:blip r:embed="rId1" cstate="print"/>
          <a:stretch>
            <a:fillRect/>
          </a:stretch>
        </p:blipFill>
        <p:spPr>
          <a:xfrm>
            <a:off x="5076056" y="2628181"/>
            <a:ext cx="1956488" cy="1285955"/>
          </a:xfrm>
          <a:prstGeom prst="rect">
            <a:avLst/>
          </a:prstGeom>
        </p:spPr>
      </p:pic>
      <p:sp>
        <p:nvSpPr>
          <p:cNvPr id="4" name="TextBox 2"/>
          <p:cNvSpPr txBox="1"/>
          <p:nvPr/>
        </p:nvSpPr>
        <p:spPr>
          <a:xfrm>
            <a:off x="540000" y="471641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该物体在斜面上应该先在恒力作用下沿斜面向上做匀加速直线运动,撤去恒力后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沿斜面向上做匀减速直线运动,当速度为零后,再沿斜面向下做匀加速直线运动,速度方向发生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变化,所以</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随</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变化的</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图像不是图示的那样,但</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 随</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变化的</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 图像正如题图所示,A错误,D</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正确;因物体沿斜面先向上运动,后向下运动,则</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p</a:t>
            </a:r>
            <a:r>
              <a:rPr lang="zh-CN" altLang="en-US" sz="1530" kern="0" dirty="0" smtClean="0">
                <a:solidFill>
                  <a:srgbClr val="000000"/>
                </a:solidFill>
                <a:latin typeface="Times New Roman" panose="02020603050405020304" pitchFamily="65" charset="-122"/>
                <a:ea typeface="宋体" panose="02010600030101010101" pitchFamily="2" charset="-122"/>
              </a:rPr>
              <a:t> 随时间先增大,后减小,故B错误;光滑斜面,无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摩擦力做功,在撤去恒力后,物体的机械能守恒,故C错误。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57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(2019北京朝阳期中,2)竖直上抛一小球,小球到达最高点时,速度为</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,加速度为</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,则</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=0　      B.</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0</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=0　    D.</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0</a:t>
            </a:r>
            <a:endParaRPr lang="zh-CN" altLang="en-US" dirty="0"/>
          </a:p>
        </p:txBody>
      </p:sp>
      <p:sp>
        <p:nvSpPr>
          <p:cNvPr id="3" name="TextBox 2"/>
          <p:cNvSpPr txBox="1"/>
          <p:nvPr/>
        </p:nvSpPr>
        <p:spPr>
          <a:xfrm>
            <a:off x="540000" y="2340149"/>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物体运动开始变向时有</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=0,加速度</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由受力确定。</a:t>
            </a:r>
            <a:endParaRPr lang="zh-CN" altLang="en-US" dirty="0"/>
          </a:p>
        </p:txBody>
      </p:sp>
      <p:sp>
        <p:nvSpPr>
          <p:cNvPr id="4" name="TextBox 2"/>
          <p:cNvSpPr txBox="1"/>
          <p:nvPr/>
        </p:nvSpPr>
        <p:spPr>
          <a:xfrm>
            <a:off x="540000" y="3060229"/>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30" kern="0" dirty="0" smtClean="0">
                <a:solidFill>
                  <a:srgbClr val="000000"/>
                </a:solidFill>
                <a:latin typeface="Times New Roman" panose="02020603050405020304" pitchFamily="65" charset="-122"/>
                <a:ea typeface="宋体" panose="02010600030101010101" pitchFamily="2" charset="-122"/>
              </a:rPr>
              <a:t>　了解竖直上抛物体运动过程及受力。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8340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本题考查了匀变速直线运动中通过连续相邻相等位移所用时间的关系和考生的逻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辑推理能力,体现了科学思维素养中模型建构、科学论证要素。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运动员离地后做竖直上抛运动,则可以按其逆过程——自由落体运动计算,将</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分为相等的4</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段,通过各段所用时间由上至下分别为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,则满足</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345" kern="0" spc="67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345" kern="0" spc="67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080" kern="0" spc="94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080" kern="0" spc="94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),则</a:t>
            </a:r>
            <a:r>
              <a:rPr lang="zh-CN" altLang="en-US" sz="2165" kern="0" spc="-73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75" kern="0" spc="1972"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080" kern="0" spc="94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,则3&lt;</a:t>
            </a:r>
            <a:r>
              <a:rPr lang="zh-CN" altLang="en-US" sz="2165" kern="0" spc="-73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&lt;4,故只有C正确。</a:t>
            </a:r>
            <a:endParaRPr lang="zh-CN" altLang="en-US" dirty="0"/>
          </a:p>
        </p:txBody>
      </p:sp>
      <p:graphicFrame>
        <p:nvGraphicFramePr>
          <p:cNvPr id="4" name="对象 3"/>
          <p:cNvGraphicFramePr>
            <a:graphicFrameLocks noChangeAspect="1"/>
          </p:cNvGraphicFramePr>
          <p:nvPr/>
        </p:nvGraphicFramePr>
        <p:xfrm>
          <a:off x="7206951" y="2201472"/>
          <a:ext cx="257175" cy="238125"/>
        </p:xfrm>
        <a:graphic>
          <a:graphicData uri="http://schemas.openxmlformats.org/presentationml/2006/ole">
            <mc:AlternateContent xmlns:mc="http://schemas.openxmlformats.org/markup-compatibility/2006">
              <mc:Choice xmlns:v="urn:schemas-microsoft-com:vml" Requires="v">
                <p:oleObj spid="_x0000_s2049" name="Equation" r:id="rId1" imgW="6705600" imgH="6400800" progId="Equation.DSMT4">
                  <p:embed/>
                </p:oleObj>
              </mc:Choice>
              <mc:Fallback>
                <p:oleObj name="Equation" r:id="rId1" imgW="6705600" imgH="6400800" progId="Equation.DSMT4">
                  <p:embed/>
                  <p:pic>
                    <p:nvPicPr>
                      <p:cNvPr id="0" name="图片 2048" descr="image13"/>
                      <p:cNvPicPr>
                        <a:picLocks noChangeAspect="1"/>
                      </p:cNvPicPr>
                      <p:nvPr/>
                    </p:nvPicPr>
                    <p:blipFill>
                      <a:blip r:embed="rId2"/>
                      <a:stretch>
                        <a:fillRect/>
                      </a:stretch>
                    </p:blipFill>
                    <p:spPr>
                      <a:xfrm>
                        <a:off x="7206951" y="2201472"/>
                        <a:ext cx="257175" cy="23812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949936" y="2201472"/>
          <a:ext cx="257175" cy="238125"/>
        </p:xfrm>
        <a:graphic>
          <a:graphicData uri="http://schemas.openxmlformats.org/presentationml/2006/ole">
            <mc:AlternateContent xmlns:mc="http://schemas.openxmlformats.org/markup-compatibility/2006">
              <mc:Choice xmlns:v="urn:schemas-microsoft-com:vml" Requires="v">
                <p:oleObj spid="_x0000_s2050" name="Equation" r:id="rId3" imgW="6705600" imgH="6400800" progId="Equation.DSMT4">
                  <p:embed/>
                </p:oleObj>
              </mc:Choice>
              <mc:Fallback>
                <p:oleObj name="Equation" r:id="rId3" imgW="6705600" imgH="6400800" progId="Equation.DSMT4">
                  <p:embed/>
                  <p:pic>
                    <p:nvPicPr>
                      <p:cNvPr id="0" name="图片 2049" descr="image14"/>
                      <p:cNvPicPr>
                        <a:picLocks noChangeAspect="1"/>
                      </p:cNvPicPr>
                      <p:nvPr/>
                    </p:nvPicPr>
                    <p:blipFill>
                      <a:blip r:embed="rId4"/>
                      <a:stretch>
                        <a:fillRect/>
                      </a:stretch>
                    </p:blipFill>
                    <p:spPr>
                      <a:xfrm>
                        <a:off x="7949936" y="2201472"/>
                        <a:ext cx="257175" cy="238125"/>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540000" y="2639091"/>
          <a:ext cx="257175" cy="238124"/>
        </p:xfrm>
        <a:graphic>
          <a:graphicData uri="http://schemas.openxmlformats.org/presentationml/2006/ole">
            <mc:AlternateContent xmlns:mc="http://schemas.openxmlformats.org/markup-compatibility/2006">
              <mc:Choice xmlns:v="urn:schemas-microsoft-com:vml" Requires="v">
                <p:oleObj spid="_x0000_s2051" name="Equation" r:id="rId5" imgW="6705600" imgH="6400800" progId="Equation.DSMT4">
                  <p:embed/>
                </p:oleObj>
              </mc:Choice>
              <mc:Fallback>
                <p:oleObj name="Equation" r:id="rId5" imgW="6705600" imgH="6400800" progId="Equation.DSMT4">
                  <p:embed/>
                  <p:pic>
                    <p:nvPicPr>
                      <p:cNvPr id="0" name="图片 2050" descr="image15"/>
                      <p:cNvPicPr>
                        <a:picLocks noChangeAspect="1"/>
                      </p:cNvPicPr>
                      <p:nvPr/>
                    </p:nvPicPr>
                    <p:blipFill>
                      <a:blip r:embed="rId6"/>
                      <a:stretch>
                        <a:fillRect/>
                      </a:stretch>
                    </p:blipFill>
                    <p:spPr>
                      <a:xfrm>
                        <a:off x="540000" y="2639091"/>
                        <a:ext cx="257175" cy="238124"/>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1282985" y="2639091"/>
          <a:ext cx="257174" cy="238124"/>
        </p:xfrm>
        <a:graphic>
          <a:graphicData uri="http://schemas.openxmlformats.org/presentationml/2006/ole">
            <mc:AlternateContent xmlns:mc="http://schemas.openxmlformats.org/markup-compatibility/2006">
              <mc:Choice xmlns:v="urn:schemas-microsoft-com:vml" Requires="v">
                <p:oleObj spid="_x0000_s2052" name="Equation" r:id="rId7" imgW="6705600" imgH="6400800" progId="Equation.DSMT4">
                  <p:embed/>
                </p:oleObj>
              </mc:Choice>
              <mc:Fallback>
                <p:oleObj name="Equation" r:id="rId7" imgW="6705600" imgH="6400800" progId="Equation.DSMT4">
                  <p:embed/>
                  <p:pic>
                    <p:nvPicPr>
                      <p:cNvPr id="0" name="图片 2051" descr="image16"/>
                      <p:cNvPicPr>
                        <a:picLocks noChangeAspect="1"/>
                      </p:cNvPicPr>
                      <p:nvPr/>
                    </p:nvPicPr>
                    <p:blipFill>
                      <a:blip r:embed="rId8"/>
                      <a:stretch>
                        <a:fillRect/>
                      </a:stretch>
                    </p:blipFill>
                    <p:spPr>
                      <a:xfrm>
                        <a:off x="1282985" y="2639091"/>
                        <a:ext cx="257174" cy="238124"/>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1847896" y="2562816"/>
          <a:ext cx="180975" cy="476250"/>
        </p:xfrm>
        <a:graphic>
          <a:graphicData uri="http://schemas.openxmlformats.org/presentationml/2006/ole">
            <mc:AlternateContent xmlns:mc="http://schemas.openxmlformats.org/markup-compatibility/2006">
              <mc:Choice xmlns:v="urn:schemas-microsoft-com:vml" Requires="v">
                <p:oleObj spid="_x0000_s2053" name="Equation" r:id="rId9" imgW="4876800" imgH="12496800" progId="Equation.DSMT4">
                  <p:embed/>
                </p:oleObj>
              </mc:Choice>
              <mc:Fallback>
                <p:oleObj name="Equation" r:id="rId9" imgW="4876800" imgH="12496800" progId="Equation.DSMT4">
                  <p:embed/>
                  <p:pic>
                    <p:nvPicPr>
                      <p:cNvPr id="0" name="图片 2052" descr="image17"/>
                      <p:cNvPicPr>
                        <a:picLocks noChangeAspect="1"/>
                      </p:cNvPicPr>
                      <p:nvPr/>
                    </p:nvPicPr>
                    <p:blipFill>
                      <a:blip r:embed="rId10"/>
                      <a:stretch>
                        <a:fillRect/>
                      </a:stretch>
                    </p:blipFill>
                    <p:spPr>
                      <a:xfrm>
                        <a:off x="1847896" y="2562816"/>
                        <a:ext cx="180975" cy="47625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2138506" y="2571672"/>
          <a:ext cx="514349" cy="457199"/>
        </p:xfrm>
        <a:graphic>
          <a:graphicData uri="http://schemas.openxmlformats.org/presentationml/2006/ole">
            <mc:AlternateContent xmlns:mc="http://schemas.openxmlformats.org/markup-compatibility/2006">
              <mc:Choice xmlns:v="urn:schemas-microsoft-com:vml" Requires="v">
                <p:oleObj spid="_x0000_s2054" name="Equation" r:id="rId11" imgW="13716000" imgH="12192000" progId="Equation.DSMT4">
                  <p:embed/>
                </p:oleObj>
              </mc:Choice>
              <mc:Fallback>
                <p:oleObj name="Equation" r:id="rId11" imgW="13716000" imgH="12192000" progId="Equation.DSMT4">
                  <p:embed/>
                  <p:pic>
                    <p:nvPicPr>
                      <p:cNvPr id="0" name="图片 2053" descr="image18"/>
                      <p:cNvPicPr>
                        <a:picLocks noChangeAspect="1"/>
                      </p:cNvPicPr>
                      <p:nvPr/>
                    </p:nvPicPr>
                    <p:blipFill>
                      <a:blip r:embed="rId12"/>
                      <a:stretch>
                        <a:fillRect/>
                      </a:stretch>
                    </p:blipFill>
                    <p:spPr>
                      <a:xfrm>
                        <a:off x="2138506" y="2571672"/>
                        <a:ext cx="514349" cy="457199"/>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2969326" y="2639091"/>
          <a:ext cx="257174" cy="238124"/>
        </p:xfrm>
        <a:graphic>
          <a:graphicData uri="http://schemas.openxmlformats.org/presentationml/2006/ole">
            <mc:AlternateContent xmlns:mc="http://schemas.openxmlformats.org/markup-compatibility/2006">
              <mc:Choice xmlns:v="urn:schemas-microsoft-com:vml" Requires="v">
                <p:oleObj spid="_x0000_s2055" name="Equation" r:id="rId13" imgW="6705600" imgH="6400800" progId="Equation.DSMT4">
                  <p:embed/>
                </p:oleObj>
              </mc:Choice>
              <mc:Fallback>
                <p:oleObj name="Equation" r:id="rId13" imgW="6705600" imgH="6400800" progId="Equation.DSMT4">
                  <p:embed/>
                  <p:pic>
                    <p:nvPicPr>
                      <p:cNvPr id="0" name="图片 2054" descr="image19"/>
                      <p:cNvPicPr>
                        <a:picLocks noChangeAspect="1"/>
                      </p:cNvPicPr>
                      <p:nvPr/>
                    </p:nvPicPr>
                    <p:blipFill>
                      <a:blip r:embed="rId14"/>
                      <a:stretch>
                        <a:fillRect/>
                      </a:stretch>
                    </p:blipFill>
                    <p:spPr>
                      <a:xfrm>
                        <a:off x="2969326" y="2639091"/>
                        <a:ext cx="257174" cy="238124"/>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3676335" y="2562816"/>
          <a:ext cx="180975" cy="476250"/>
        </p:xfrm>
        <a:graphic>
          <a:graphicData uri="http://schemas.openxmlformats.org/presentationml/2006/ole">
            <mc:AlternateContent xmlns:mc="http://schemas.openxmlformats.org/markup-compatibility/2006">
              <mc:Choice xmlns:v="urn:schemas-microsoft-com:vml" Requires="v">
                <p:oleObj spid="_x0000_s2056" name="Equation" r:id="rId15" imgW="4876800" imgH="12496800" progId="Equation.DSMT4">
                  <p:embed/>
                </p:oleObj>
              </mc:Choice>
              <mc:Fallback>
                <p:oleObj name="Equation" r:id="rId15" imgW="4876800" imgH="12496800" progId="Equation.DSMT4">
                  <p:embed/>
                  <p:pic>
                    <p:nvPicPr>
                      <p:cNvPr id="0" name="图片 2055" descr="image20"/>
                      <p:cNvPicPr>
                        <a:picLocks noChangeAspect="1"/>
                      </p:cNvPicPr>
                      <p:nvPr/>
                    </p:nvPicPr>
                    <p:blipFill>
                      <a:blip r:embed="rId16"/>
                      <a:stretch>
                        <a:fillRect/>
                      </a:stretch>
                    </p:blipFill>
                    <p:spPr>
                      <a:xfrm>
                        <a:off x="3676335" y="2562816"/>
                        <a:ext cx="180975" cy="476250"/>
                      </a:xfrm>
                      <a:prstGeom prst="rect">
                        <a:avLst/>
                      </a:prstGeom>
                      <a:noFill/>
                      <a:ln w="9525">
                        <a:noFill/>
                      </a:ln>
                    </p:spPr>
                  </p:pic>
                </p:oleObj>
              </mc:Fallback>
            </mc:AlternateContent>
          </a:graphicData>
        </a:graphic>
      </p:graphicFrame>
      <p:sp>
        <p:nvSpPr>
          <p:cNvPr id="12" name="TextBox 2"/>
          <p:cNvSpPr txBox="1"/>
          <p:nvPr/>
        </p:nvSpPr>
        <p:spPr>
          <a:xfrm>
            <a:off x="540000" y="313223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关联知识</a:t>
            </a:r>
            <a:r>
              <a:rPr lang="zh-CN" altLang="en-US" sz="1530" kern="0" dirty="0" smtClean="0">
                <a:solidFill>
                  <a:srgbClr val="000000"/>
                </a:solidFill>
                <a:latin typeface="Times New Roman" panose="02020603050405020304" pitchFamily="65" charset="-122"/>
                <a:ea typeface="宋体" panose="02010600030101010101" pitchFamily="2" charset="-122"/>
              </a:rPr>
              <a:t>　初速度为0的匀加速直线运动在连续相等时间内位移比为</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N</a:t>
            </a:r>
            <a:r>
              <a:rPr lang="zh-CN" altLang="en-US" sz="1530" kern="0" dirty="0" smtClean="0">
                <a:solidFill>
                  <a:srgbClr val="000000"/>
                </a:solidFill>
                <a:latin typeface="Times New Roman" panose="02020603050405020304" pitchFamily="65" charset="-122"/>
                <a:ea typeface="宋体" panose="02010600030101010101" pitchFamily="2" charset="-122"/>
              </a:rPr>
              <a:t>=1∶</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3∶5∶</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i="1" kern="0" dirty="0" smtClean="0">
                <a:solidFill>
                  <a:srgbClr val="000000"/>
                </a:solidFill>
                <a:latin typeface="Times New Roman" panose="02020603050405020304" pitchFamily="65" charset="-122"/>
                <a:ea typeface="宋体" panose="02010600030101010101" pitchFamily="2" charset="-122"/>
              </a:rPr>
              <a:t>N</a:t>
            </a:r>
            <a:r>
              <a:rPr lang="zh-CN" altLang="en-US" sz="1530" kern="0" dirty="0" smtClean="0">
                <a:solidFill>
                  <a:srgbClr val="000000"/>
                </a:solidFill>
                <a:latin typeface="Times New Roman" panose="02020603050405020304" pitchFamily="65" charset="-122"/>
                <a:ea typeface="宋体" panose="02010600030101010101" pitchFamily="2" charset="-122"/>
              </a:rPr>
              <a:t>-1);通过前</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、前2</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、前3</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前</a:t>
            </a:r>
            <a:r>
              <a:rPr lang="zh-CN" altLang="en-US" sz="1530" i="1" kern="0" dirty="0" smtClean="0">
                <a:solidFill>
                  <a:srgbClr val="000000"/>
                </a:solidFill>
                <a:latin typeface="Times New Roman" panose="02020603050405020304" pitchFamily="65" charset="-122"/>
                <a:ea typeface="宋体" panose="02010600030101010101" pitchFamily="2" charset="-122"/>
              </a:rPr>
              <a:t>nx</a:t>
            </a:r>
            <a:r>
              <a:rPr lang="zh-CN" altLang="en-US" sz="1530" kern="0" dirty="0" smtClean="0">
                <a:solidFill>
                  <a:srgbClr val="000000"/>
                </a:solidFill>
                <a:latin typeface="Times New Roman" panose="02020603050405020304" pitchFamily="65" charset="-122"/>
                <a:ea typeface="宋体" panose="02010600030101010101" pitchFamily="2" charset="-122"/>
              </a:rPr>
              <a:t>位移所用时间比值为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n</a:t>
            </a:r>
            <a:r>
              <a:rPr lang="zh-CN" altLang="en-US" sz="1530" kern="0" dirty="0" smtClean="0">
                <a:solidFill>
                  <a:srgbClr val="000000"/>
                </a:solidFill>
                <a:latin typeface="Times New Roman" panose="02020603050405020304" pitchFamily="65" charset="-122"/>
                <a:ea typeface="宋体" panose="02010600030101010101" pitchFamily="2" charset="-122"/>
              </a:rPr>
              <a:t>=1∶</a:t>
            </a:r>
            <a:br>
              <a:rPr dirty="0"/>
            </a:br>
            <a:r>
              <a:rPr lang="zh-CN" altLang="en-US" sz="1345" kern="0" spc="67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345" kern="0" spc="67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345" kern="0" spc="752"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aphicFrame>
        <p:nvGraphicFramePr>
          <p:cNvPr id="13" name="对象 12"/>
          <p:cNvGraphicFramePr>
            <a:graphicFrameLocks noChangeAspect="1"/>
          </p:cNvGraphicFramePr>
          <p:nvPr/>
        </p:nvGraphicFramePr>
        <p:xfrm>
          <a:off x="540000" y="3899901"/>
          <a:ext cx="257175" cy="238125"/>
        </p:xfrm>
        <a:graphic>
          <a:graphicData uri="http://schemas.openxmlformats.org/presentationml/2006/ole">
            <mc:AlternateContent xmlns:mc="http://schemas.openxmlformats.org/markup-compatibility/2006">
              <mc:Choice xmlns:v="urn:schemas-microsoft-com:vml" Requires="v">
                <p:oleObj spid="_x0000_s2057" name="Equation" r:id="rId17" imgW="6705600" imgH="6400800" progId="Equation.DSMT4">
                  <p:embed/>
                </p:oleObj>
              </mc:Choice>
              <mc:Fallback>
                <p:oleObj name="Equation" r:id="rId17" imgW="6705600" imgH="6400800" progId="Equation.DSMT4">
                  <p:embed/>
                  <p:pic>
                    <p:nvPicPr>
                      <p:cNvPr id="0" name="图片 2056" descr="image21"/>
                      <p:cNvPicPr>
                        <a:picLocks noChangeAspect="1"/>
                      </p:cNvPicPr>
                      <p:nvPr/>
                    </p:nvPicPr>
                    <p:blipFill>
                      <a:blip r:embed="rId18"/>
                      <a:stretch>
                        <a:fillRect/>
                      </a:stretch>
                    </p:blipFill>
                    <p:spPr>
                      <a:xfrm>
                        <a:off x="540000" y="3899901"/>
                        <a:ext cx="257175" cy="238125"/>
                      </a:xfrm>
                      <a:prstGeom prst="rect">
                        <a:avLst/>
                      </a:prstGeom>
                      <a:noFill/>
                      <a:ln w="9525">
                        <a:noFill/>
                      </a:ln>
                    </p:spPr>
                  </p:pic>
                </p:oleObj>
              </mc:Fallback>
            </mc:AlternateContent>
          </a:graphicData>
        </a:graphic>
      </p:graphicFrame>
      <p:graphicFrame>
        <p:nvGraphicFramePr>
          <p:cNvPr id="14" name="对象 13"/>
          <p:cNvGraphicFramePr>
            <a:graphicFrameLocks noChangeAspect="1"/>
          </p:cNvGraphicFramePr>
          <p:nvPr/>
        </p:nvGraphicFramePr>
        <p:xfrm>
          <a:off x="991575" y="3899901"/>
          <a:ext cx="257175" cy="238125"/>
        </p:xfrm>
        <a:graphic>
          <a:graphicData uri="http://schemas.openxmlformats.org/presentationml/2006/ole">
            <mc:AlternateContent xmlns:mc="http://schemas.openxmlformats.org/markup-compatibility/2006">
              <mc:Choice xmlns:v="urn:schemas-microsoft-com:vml" Requires="v">
                <p:oleObj spid="_x0000_s2058" name="Equation" r:id="rId19" imgW="6705600" imgH="6400800" progId="Equation.DSMT4">
                  <p:embed/>
                </p:oleObj>
              </mc:Choice>
              <mc:Fallback>
                <p:oleObj name="Equation" r:id="rId19" imgW="6705600" imgH="6400800" progId="Equation.DSMT4">
                  <p:embed/>
                  <p:pic>
                    <p:nvPicPr>
                      <p:cNvPr id="0" name="图片 2057" descr="image22"/>
                      <p:cNvPicPr>
                        <a:picLocks noChangeAspect="1"/>
                      </p:cNvPicPr>
                      <p:nvPr/>
                    </p:nvPicPr>
                    <p:blipFill>
                      <a:blip r:embed="rId20"/>
                      <a:stretch>
                        <a:fillRect/>
                      </a:stretch>
                    </p:blipFill>
                    <p:spPr>
                      <a:xfrm>
                        <a:off x="991575" y="3899901"/>
                        <a:ext cx="257175" cy="238125"/>
                      </a:xfrm>
                      <a:prstGeom prst="rect">
                        <a:avLst/>
                      </a:prstGeom>
                      <a:noFill/>
                      <a:ln w="9525">
                        <a:noFill/>
                      </a:ln>
                    </p:spPr>
                  </p:pic>
                </p:oleObj>
              </mc:Fallback>
            </mc:AlternateContent>
          </a:graphicData>
        </a:graphic>
      </p:graphicFrame>
      <p:graphicFrame>
        <p:nvGraphicFramePr>
          <p:cNvPr id="15" name="对象 14"/>
          <p:cNvGraphicFramePr>
            <a:graphicFrameLocks noChangeAspect="1"/>
          </p:cNvGraphicFramePr>
          <p:nvPr/>
        </p:nvGraphicFramePr>
        <p:xfrm>
          <a:off x="1831949" y="3899901"/>
          <a:ext cx="266699" cy="238125"/>
        </p:xfrm>
        <a:graphic>
          <a:graphicData uri="http://schemas.openxmlformats.org/presentationml/2006/ole">
            <mc:AlternateContent xmlns:mc="http://schemas.openxmlformats.org/markup-compatibility/2006">
              <mc:Choice xmlns:v="urn:schemas-microsoft-com:vml" Requires="v">
                <p:oleObj spid="_x0000_s2059" name="Equation" r:id="rId21" imgW="7010400" imgH="6400800" progId="Equation.DSMT4">
                  <p:embed/>
                </p:oleObj>
              </mc:Choice>
              <mc:Fallback>
                <p:oleObj name="Equation" r:id="rId21" imgW="7010400" imgH="6400800" progId="Equation.DSMT4">
                  <p:embed/>
                  <p:pic>
                    <p:nvPicPr>
                      <p:cNvPr id="0" name="图片 2058" descr="image23"/>
                      <p:cNvPicPr>
                        <a:picLocks noChangeAspect="1"/>
                      </p:cNvPicPr>
                      <p:nvPr/>
                    </p:nvPicPr>
                    <p:blipFill>
                      <a:blip r:embed="rId22"/>
                      <a:stretch>
                        <a:fillRect/>
                      </a:stretch>
                    </p:blipFill>
                    <p:spPr>
                      <a:xfrm>
                        <a:off x="1831949" y="3899901"/>
                        <a:ext cx="266699" cy="23812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6.</a:t>
            </a:r>
            <a:r>
              <a:rPr lang="zh-CN" altLang="en-US" sz="1530" kern="0" dirty="0" smtClean="0">
                <a:solidFill>
                  <a:srgbClr val="000000"/>
                </a:solidFill>
                <a:latin typeface="Times New Roman" panose="02020603050405020304" pitchFamily="65" charset="-122"/>
                <a:ea typeface="宋体" panose="02010600030101010101" pitchFamily="2" charset="-122"/>
              </a:rPr>
              <a:t>(2019北京朝阳期中,3)一物体沿直线运动,其速度</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随时间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变化的图像如图所示。由图像可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A.在0~2 s内物体运动的加速度大小为5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B.在0~2 s内物体运动的加速度大小为10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C.2 s末物体的速度改变方向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D.4 s末物体回到出发点</a:t>
            </a:r>
            <a:endParaRPr lang="zh-CN" altLang="en-US" dirty="0"/>
          </a:p>
        </p:txBody>
      </p:sp>
      <p:pic>
        <p:nvPicPr>
          <p:cNvPr id="3" name="图片 3" descr="textimage15.jpeg"/>
          <p:cNvPicPr>
            <a:picLocks noChangeAspect="1"/>
          </p:cNvPicPr>
          <p:nvPr/>
        </p:nvPicPr>
        <p:blipFill>
          <a:blip r:embed="rId1" cstate="print"/>
          <a:stretch>
            <a:fillRect/>
          </a:stretch>
        </p:blipFill>
        <p:spPr>
          <a:xfrm>
            <a:off x="5292080" y="1980109"/>
            <a:ext cx="2205919" cy="1544143"/>
          </a:xfrm>
          <a:prstGeom prst="rect">
            <a:avLst/>
          </a:prstGeom>
        </p:spPr>
      </p:pic>
      <p:sp>
        <p:nvSpPr>
          <p:cNvPr id="4" name="TextBox 2"/>
          <p:cNvSpPr txBox="1"/>
          <p:nvPr/>
        </p:nvSpPr>
        <p:spPr>
          <a:xfrm>
            <a:off x="540000" y="39243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0~2 s内</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图中的图线的斜率为5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,故A正确,B错误。物体运动方向看“正”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“负”,由图像可知物体始终朝同一方向运动,故4 s时距出发点最远,C、D错误。</a:t>
            </a:r>
            <a:endParaRPr lang="zh-CN" altLang="en-US" dirty="0"/>
          </a:p>
        </p:txBody>
      </p:sp>
      <p:sp>
        <p:nvSpPr>
          <p:cNvPr id="5" name="TextBox 2"/>
          <p:cNvSpPr txBox="1"/>
          <p:nvPr/>
        </p:nvSpPr>
        <p:spPr>
          <a:xfrm>
            <a:off x="540000" y="493243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30" kern="0" dirty="0" smtClean="0">
                <a:solidFill>
                  <a:srgbClr val="000000"/>
                </a:solidFill>
                <a:latin typeface="Times New Roman" panose="02020603050405020304" pitchFamily="65" charset="-122"/>
                <a:ea typeface="宋体" panose="02010600030101010101" pitchFamily="2" charset="-122"/>
              </a:rPr>
              <a:t>　对图像类问题,要熟知点、斜率、截距、面积代表的含义。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9582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7.</a:t>
            </a:r>
            <a:r>
              <a:rPr lang="zh-CN" altLang="en-US" sz="1530" kern="0" dirty="0" smtClean="0">
                <a:solidFill>
                  <a:srgbClr val="000000"/>
                </a:solidFill>
                <a:latin typeface="Times New Roman" panose="02020603050405020304" pitchFamily="65" charset="-122"/>
                <a:ea typeface="宋体" panose="02010600030101010101" pitchFamily="2" charset="-122"/>
              </a:rPr>
              <a:t>(2019北京通州期中,4)某物体运动的</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图像如图所示,下列说法</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55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A.0~1 s内和0~5 s内,物体的位移大小相等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B.0~1 s内和1~2 s内,物体的加速度大小相等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C.1~2 s内和2~3 s内,物体的速度变化量大小相等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D.2~3 s内和3~4 s内,物体的运动方向相反</a:t>
            </a:r>
            <a:endParaRPr lang="zh-CN" altLang="en-US" dirty="0"/>
          </a:p>
        </p:txBody>
      </p:sp>
      <p:pic>
        <p:nvPicPr>
          <p:cNvPr id="3" name="图片 3" descr="textimage16.jpeg"/>
          <p:cNvPicPr>
            <a:picLocks noChangeAspect="1"/>
          </p:cNvPicPr>
          <p:nvPr/>
        </p:nvPicPr>
        <p:blipFill>
          <a:blip r:embed="rId1" cstate="print"/>
          <a:stretch>
            <a:fillRect/>
          </a:stretch>
        </p:blipFill>
        <p:spPr>
          <a:xfrm>
            <a:off x="5220072" y="1620069"/>
            <a:ext cx="2445571" cy="1485129"/>
          </a:xfrm>
          <a:prstGeom prst="rect">
            <a:avLst/>
          </a:prstGeom>
        </p:spPr>
      </p:pic>
      <p:sp>
        <p:nvSpPr>
          <p:cNvPr id="4" name="TextBox 2"/>
          <p:cNvSpPr txBox="1"/>
          <p:nvPr/>
        </p:nvSpPr>
        <p:spPr>
          <a:xfrm>
            <a:off x="540000" y="3272061"/>
            <a:ext cx="8127000" cy="26473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根据图像可知,物体做往复运动,4 s时物体回到出发点,根据图线与时间轴所围的面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积代表位移,可知0~ 1 s内和0~ 5 s内,物体的位移大小相等,故选项A正确;根据加速度公式可以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知道,在0~ 1 s内,</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65" kern="0" spc="16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945" kern="0" spc="112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,在1~2 s内,</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65" kern="0" spc="38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945" kern="0" spc="112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,即这两段时间</a:t>
            </a:r>
            <a:endParaRPr lang="zh-CN" altLang="en-US" dirty="0"/>
          </a:p>
          <a:p>
            <a:pPr marL="0" indent="0" eaLnBrk="0" latinLnBrk="1" hangingPunct="0">
              <a:lnSpc>
                <a:spcPct val="150000"/>
              </a:lnSpc>
              <a:spcBef>
                <a:spcPts val="24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内加速度大小相等,故选项B正确;根据图像可知,在1~2 s内,物体的速度变化量为Δ</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=0-2 m/s=</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sym typeface="+mn-ea"/>
              </a:rPr>
              <a:t>-</a:t>
            </a:r>
            <a:r>
              <a:rPr lang="zh-CN" altLang="en-US" sz="1530" kern="0" dirty="0" smtClean="0">
                <a:solidFill>
                  <a:srgbClr val="000000"/>
                </a:solidFill>
                <a:latin typeface="Times New Roman" panose="02020603050405020304" pitchFamily="65" charset="-122"/>
                <a:ea typeface="宋体" panose="02010600030101010101" pitchFamily="2" charset="-122"/>
              </a:rPr>
              <a:t>2 m/s,在2~3 s内,物体的速度变化量为Δ</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 m/s-0=-2 m/s,即这两段时间内速度变化量大小相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等,故选项C正确;由图像可知,在2~3 s内和3~4 s内,纵坐标为负,说明物体向负方向运动,即运动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方向相同,故选项D错误。</a:t>
            </a:r>
            <a:endParaRPr lang="zh-CN" altLang="en-US" dirty="0"/>
          </a:p>
        </p:txBody>
      </p:sp>
      <p:graphicFrame>
        <p:nvGraphicFramePr>
          <p:cNvPr id="5" name="对象 4"/>
          <p:cNvGraphicFramePr>
            <a:graphicFrameLocks noChangeAspect="1"/>
          </p:cNvGraphicFramePr>
          <p:nvPr/>
        </p:nvGraphicFramePr>
        <p:xfrm>
          <a:off x="2142099" y="4068638"/>
          <a:ext cx="295275" cy="476249"/>
        </p:xfrm>
        <a:graphic>
          <a:graphicData uri="http://schemas.openxmlformats.org/presentationml/2006/ole">
            <mc:AlternateContent xmlns:mc="http://schemas.openxmlformats.org/markup-compatibility/2006">
              <mc:Choice xmlns:v="urn:schemas-microsoft-com:vml" Requires="v">
                <p:oleObj spid="_x0000_s17409" name="Equation" r:id="rId2" imgW="7924800" imgH="12496800" progId="Equation.DSMT4">
                  <p:embed/>
                </p:oleObj>
              </mc:Choice>
              <mc:Fallback>
                <p:oleObj name="Equation" r:id="rId2" imgW="7924800" imgH="12496800" progId="Equation.DSMT4">
                  <p:embed/>
                  <p:pic>
                    <p:nvPicPr>
                      <p:cNvPr id="0" name="图片 17408" descr="image110"/>
                      <p:cNvPicPr>
                        <a:picLocks noChangeAspect="1"/>
                      </p:cNvPicPr>
                      <p:nvPr/>
                    </p:nvPicPr>
                    <p:blipFill>
                      <a:blip r:embed="rId3"/>
                      <a:stretch>
                        <a:fillRect/>
                      </a:stretch>
                    </p:blipFill>
                    <p:spPr>
                      <a:xfrm>
                        <a:off x="2142099" y="4068638"/>
                        <a:ext cx="295275" cy="4762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2547008" y="4068452"/>
          <a:ext cx="390524" cy="428625"/>
        </p:xfrm>
        <a:graphic>
          <a:graphicData uri="http://schemas.openxmlformats.org/presentationml/2006/ole">
            <mc:AlternateContent xmlns:mc="http://schemas.openxmlformats.org/markup-compatibility/2006">
              <mc:Choice xmlns:v="urn:schemas-microsoft-com:vml" Requires="v">
                <p:oleObj spid="_x0000_s17410" name="Equation" r:id="rId4" imgW="10363200" imgH="11277600" progId="Equation.DSMT4">
                  <p:embed/>
                </p:oleObj>
              </mc:Choice>
              <mc:Fallback>
                <p:oleObj name="Equation" r:id="rId4" imgW="10363200" imgH="11277600" progId="Equation.DSMT4">
                  <p:embed/>
                  <p:pic>
                    <p:nvPicPr>
                      <p:cNvPr id="0" name="图片 17409" descr="image111"/>
                      <p:cNvPicPr>
                        <a:picLocks noChangeAspect="1"/>
                      </p:cNvPicPr>
                      <p:nvPr/>
                    </p:nvPicPr>
                    <p:blipFill>
                      <a:blip r:embed="rId5"/>
                      <a:stretch>
                        <a:fillRect/>
                      </a:stretch>
                    </p:blipFill>
                    <p:spPr>
                      <a:xfrm>
                        <a:off x="2547008" y="4068452"/>
                        <a:ext cx="390524" cy="428625"/>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5065215" y="4068638"/>
          <a:ext cx="323850" cy="476250"/>
        </p:xfrm>
        <a:graphic>
          <a:graphicData uri="http://schemas.openxmlformats.org/presentationml/2006/ole">
            <mc:AlternateContent xmlns:mc="http://schemas.openxmlformats.org/markup-compatibility/2006">
              <mc:Choice xmlns:v="urn:schemas-microsoft-com:vml" Requires="v">
                <p:oleObj spid="_x0000_s17411" name="Equation" r:id="rId6" imgW="8534400" imgH="12496800" progId="Equation.DSMT4">
                  <p:embed/>
                </p:oleObj>
              </mc:Choice>
              <mc:Fallback>
                <p:oleObj name="Equation" r:id="rId6" imgW="8534400" imgH="12496800" progId="Equation.DSMT4">
                  <p:embed/>
                  <p:pic>
                    <p:nvPicPr>
                      <p:cNvPr id="0" name="图片 17410" descr="image112"/>
                      <p:cNvPicPr>
                        <a:picLocks noChangeAspect="1"/>
                      </p:cNvPicPr>
                      <p:nvPr/>
                    </p:nvPicPr>
                    <p:blipFill>
                      <a:blip r:embed="rId7"/>
                      <a:stretch>
                        <a:fillRect/>
                      </a:stretch>
                    </p:blipFill>
                    <p:spPr>
                      <a:xfrm>
                        <a:off x="5065215" y="4068638"/>
                        <a:ext cx="323850" cy="47625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5498699" y="4068452"/>
          <a:ext cx="390524" cy="428625"/>
        </p:xfrm>
        <a:graphic>
          <a:graphicData uri="http://schemas.openxmlformats.org/presentationml/2006/ole">
            <mc:AlternateContent xmlns:mc="http://schemas.openxmlformats.org/markup-compatibility/2006">
              <mc:Choice xmlns:v="urn:schemas-microsoft-com:vml" Requires="v">
                <p:oleObj spid="_x0000_s17412" name="Equation" r:id="rId8" imgW="10363200" imgH="11277600" progId="Equation.DSMT4">
                  <p:embed/>
                </p:oleObj>
              </mc:Choice>
              <mc:Fallback>
                <p:oleObj name="Equation" r:id="rId8" imgW="10363200" imgH="11277600" progId="Equation.DSMT4">
                  <p:embed/>
                  <p:pic>
                    <p:nvPicPr>
                      <p:cNvPr id="0" name="图片 17411" descr="image113"/>
                      <p:cNvPicPr>
                        <a:picLocks noChangeAspect="1"/>
                      </p:cNvPicPr>
                      <p:nvPr/>
                    </p:nvPicPr>
                    <p:blipFill>
                      <a:blip r:embed="rId9"/>
                      <a:stretch>
                        <a:fillRect/>
                      </a:stretch>
                    </p:blipFill>
                    <p:spPr>
                      <a:xfrm>
                        <a:off x="5498699" y="4068452"/>
                        <a:ext cx="390524" cy="428625"/>
                      </a:xfrm>
                      <a:prstGeom prst="rect">
                        <a:avLst/>
                      </a:prstGeom>
                      <a:noFill/>
                      <a:ln w="9525">
                        <a:noFill/>
                      </a:ln>
                    </p:spPr>
                  </p:pic>
                </p:oleObj>
              </mc:Fallback>
            </mc:AlternateContent>
          </a:graphicData>
        </a:graphic>
      </p:graphicFrame>
      <p:sp>
        <p:nvSpPr>
          <p:cNvPr id="9" name="TextBox 2"/>
          <p:cNvSpPr txBox="1"/>
          <p:nvPr/>
        </p:nvSpPr>
        <p:spPr>
          <a:xfrm>
            <a:off x="540000" y="601255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30" kern="0" dirty="0" smtClean="0">
                <a:solidFill>
                  <a:srgbClr val="000000"/>
                </a:solidFill>
                <a:latin typeface="Times New Roman" panose="02020603050405020304" pitchFamily="65" charset="-122"/>
                <a:ea typeface="宋体" panose="02010600030101010101" pitchFamily="2" charset="-122"/>
              </a:rPr>
              <a:t>　知道速度-时间图线表示的物理意义,知道速度变化量为末速度与初速度的差值。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494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(2019北京石景山一模,18)早在16世纪末,伽利略就设计了如图所示的“斜面实验”,当时只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能靠滴水计时。伽利略在《关于两门新科学的对话》中写道:“我们将木板的一头抬高,使之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略呈倾斜,再让铜球由静止滚下</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为了测量时间,我们把一只盛水的大容器置于高处,在容器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底部焊上一根口径很细的管子,用小杯子收集每次下降时由细管流出的水,然后用极精密的天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平称水的重量</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”若将小球由静止滚下的距离记为</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,对应时间内收集的水的质量记为</a:t>
            </a:r>
            <a:r>
              <a:rPr lang="zh-CN" altLang="en-US" sz="1530" i="1" kern="0" dirty="0" smtClean="0">
                <a:solidFill>
                  <a:srgbClr val="000000"/>
                </a:solidFill>
                <a:latin typeface="Times New Roman" panose="02020603050405020304" pitchFamily="65" charset="-122"/>
                <a:ea typeface="宋体" panose="02010600030101010101" pitchFamily="2" charset="-122"/>
              </a:rPr>
              <a:t>m</a:t>
            </a:r>
            <a:r>
              <a:rPr lang="zh-CN" altLang="en-US" sz="1530" kern="0" dirty="0" smtClean="0">
                <a:solidFill>
                  <a:srgbClr val="000000"/>
                </a:solidFill>
                <a:latin typeface="Times New Roman" panose="02020603050405020304" pitchFamily="65" charset="-122"/>
                <a:ea typeface="宋体" panose="02010600030101010101" pitchFamily="2" charset="-122"/>
              </a:rPr>
              <a:t>,则</a:t>
            </a:r>
            <a:br>
              <a:rPr dirty="0"/>
            </a:b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与</a:t>
            </a:r>
            <a:r>
              <a:rPr lang="zh-CN" altLang="en-US" sz="1530" i="1" kern="0" dirty="0" smtClean="0">
                <a:solidFill>
                  <a:srgbClr val="000000"/>
                </a:solidFill>
                <a:latin typeface="Times New Roman" panose="02020603050405020304" pitchFamily="65" charset="-122"/>
                <a:ea typeface="宋体" panose="02010600030101010101" pitchFamily="2" charset="-122"/>
              </a:rPr>
              <a:t>m</a:t>
            </a:r>
            <a:r>
              <a:rPr lang="zh-CN" altLang="en-US" sz="1530" kern="0" dirty="0" smtClean="0">
                <a:solidFill>
                  <a:srgbClr val="000000"/>
                </a:solidFill>
                <a:latin typeface="Times New Roman" panose="02020603050405020304" pitchFamily="65" charset="-122"/>
                <a:ea typeface="宋体" panose="02010600030101010101" pitchFamily="2" charset="-122"/>
              </a:rPr>
              <a:t>的比例关系为</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1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m</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m</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42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17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7.jpeg"/>
          <p:cNvPicPr>
            <a:picLocks noChangeAspect="1"/>
          </p:cNvPicPr>
          <p:nvPr/>
        </p:nvPicPr>
        <p:blipFill>
          <a:blip r:embed="rId1" cstate="print"/>
          <a:stretch>
            <a:fillRect/>
          </a:stretch>
        </p:blipFill>
        <p:spPr>
          <a:xfrm>
            <a:off x="3779912" y="2916213"/>
            <a:ext cx="4396536" cy="1226940"/>
          </a:xfrm>
          <a:prstGeom prst="rect">
            <a:avLst/>
          </a:prstGeom>
        </p:spPr>
      </p:pic>
      <p:graphicFrame>
        <p:nvGraphicFramePr>
          <p:cNvPr id="5" name="对象 4"/>
          <p:cNvGraphicFramePr>
            <a:graphicFrameLocks noChangeAspect="1"/>
          </p:cNvGraphicFramePr>
          <p:nvPr/>
        </p:nvGraphicFramePr>
        <p:xfrm>
          <a:off x="1019535" y="3708301"/>
          <a:ext cx="200025" cy="428625"/>
        </p:xfrm>
        <a:graphic>
          <a:graphicData uri="http://schemas.openxmlformats.org/presentationml/2006/ole">
            <mc:AlternateContent xmlns:mc="http://schemas.openxmlformats.org/markup-compatibility/2006">
              <mc:Choice xmlns:v="urn:schemas-microsoft-com:vml" Requires="v">
                <p:oleObj spid="_x0000_s18433" name="Equation" r:id="rId2" imgW="5181600" imgH="11277600" progId="Equation.DSMT4">
                  <p:embed/>
                </p:oleObj>
              </mc:Choice>
              <mc:Fallback>
                <p:oleObj name="Equation" r:id="rId2" imgW="5181600" imgH="11277600" progId="Equation.DSMT4">
                  <p:embed/>
                  <p:pic>
                    <p:nvPicPr>
                      <p:cNvPr id="0" name="图片 18432" descr="image115"/>
                      <p:cNvPicPr>
                        <a:picLocks noChangeAspect="1"/>
                      </p:cNvPicPr>
                      <p:nvPr/>
                    </p:nvPicPr>
                    <p:blipFill>
                      <a:blip r:embed="rId3"/>
                      <a:stretch>
                        <a:fillRect/>
                      </a:stretch>
                    </p:blipFill>
                    <p:spPr>
                      <a:xfrm>
                        <a:off x="1019535" y="3708301"/>
                        <a:ext cx="200025" cy="428625"/>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2098622" y="3708301"/>
          <a:ext cx="276224" cy="428625"/>
        </p:xfrm>
        <a:graphic>
          <a:graphicData uri="http://schemas.openxmlformats.org/presentationml/2006/ole">
            <mc:AlternateContent xmlns:mc="http://schemas.openxmlformats.org/markup-compatibility/2006">
              <mc:Choice xmlns:v="urn:schemas-microsoft-com:vml" Requires="v">
                <p:oleObj spid="_x0000_s18434" name="Equation" r:id="rId4" imgW="7315200" imgH="11277600" progId="Equation.DSMT4">
                  <p:embed/>
                </p:oleObj>
              </mc:Choice>
              <mc:Fallback>
                <p:oleObj name="Equation" r:id="rId4" imgW="7315200" imgH="11277600" progId="Equation.DSMT4">
                  <p:embed/>
                  <p:pic>
                    <p:nvPicPr>
                      <p:cNvPr id="0" name="图片 18433" descr="image116"/>
                      <p:cNvPicPr>
                        <a:picLocks noChangeAspect="1"/>
                      </p:cNvPicPr>
                      <p:nvPr/>
                    </p:nvPicPr>
                    <p:blipFill>
                      <a:blip r:embed="rId5"/>
                      <a:stretch>
                        <a:fillRect/>
                      </a:stretch>
                    </p:blipFill>
                    <p:spPr>
                      <a:xfrm>
                        <a:off x="2098622" y="3708301"/>
                        <a:ext cx="276224" cy="428625"/>
                      </a:xfrm>
                      <a:prstGeom prst="rect">
                        <a:avLst/>
                      </a:prstGeom>
                      <a:noFill/>
                      <a:ln w="9525">
                        <a:noFill/>
                      </a:ln>
                    </p:spPr>
                  </p:pic>
                </p:oleObj>
              </mc:Fallback>
            </mc:AlternateContent>
          </a:graphicData>
        </a:graphic>
      </p:graphicFrame>
      <p:sp>
        <p:nvSpPr>
          <p:cNvPr id="7" name="TextBox 2"/>
          <p:cNvSpPr txBox="1"/>
          <p:nvPr/>
        </p:nvSpPr>
        <p:spPr>
          <a:xfrm>
            <a:off x="565400" y="4589289"/>
            <a:ext cx="8127000" cy="8791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小球做匀变速运动,滚下的距离为</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at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,即</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与</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成正比。假设每单位时间Δ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滴</a:t>
            </a:r>
            <a:endParaRPr lang="zh-CN" altLang="en-US" dirty="0"/>
          </a:p>
          <a:p>
            <a:pPr marL="0" indent="0" eaLnBrk="0" latinLnBrk="1" hangingPunct="0">
              <a:lnSpc>
                <a:spcPct val="150000"/>
              </a:lnSpc>
              <a:spcBef>
                <a:spcPts val="1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下一滴水的质量为Δ</a:t>
            </a:r>
            <a:r>
              <a:rPr lang="zh-CN" altLang="en-US" sz="1530" i="1" kern="0" dirty="0" smtClean="0">
                <a:solidFill>
                  <a:srgbClr val="000000"/>
                </a:solidFill>
                <a:latin typeface="Times New Roman" panose="02020603050405020304" pitchFamily="65" charset="-122"/>
                <a:ea typeface="宋体" panose="02010600030101010101" pitchFamily="2" charset="-122"/>
              </a:rPr>
              <a:t>m</a:t>
            </a:r>
            <a:r>
              <a:rPr lang="zh-CN" altLang="en-US" sz="1530" kern="0" dirty="0" smtClean="0">
                <a:solidFill>
                  <a:srgbClr val="000000"/>
                </a:solidFill>
                <a:latin typeface="Times New Roman" panose="02020603050405020304" pitchFamily="65" charset="-122"/>
                <a:ea typeface="宋体" panose="02010600030101010101" pitchFamily="2" charset="-122"/>
              </a:rPr>
              <a:t>,则时间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内滴下水的质量</a:t>
            </a:r>
            <a:r>
              <a:rPr lang="zh-CN" altLang="en-US" sz="1530" i="1" kern="0" dirty="0" smtClean="0">
                <a:solidFill>
                  <a:srgbClr val="000000"/>
                </a:solidFill>
                <a:latin typeface="Times New Roman" panose="02020603050405020304" pitchFamily="65" charset="-122"/>
                <a:ea typeface="宋体" panose="02010600030101010101" pitchFamily="2" charset="-122"/>
              </a:rPr>
              <a:t>m</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324"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,可得</a:t>
            </a:r>
            <a:r>
              <a:rPr lang="zh-CN" altLang="en-US" sz="1530" i="1" kern="0" dirty="0" smtClean="0">
                <a:solidFill>
                  <a:srgbClr val="000000"/>
                </a:solidFill>
                <a:latin typeface="Times New Roman" panose="02020603050405020304" pitchFamily="65" charset="-122"/>
                <a:ea typeface="宋体" panose="02010600030101010101" pitchFamily="2" charset="-122"/>
              </a:rPr>
              <a:t>L</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m</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,B正确。</a:t>
            </a:r>
            <a:endParaRPr lang="zh-CN" altLang="en-US" dirty="0"/>
          </a:p>
        </p:txBody>
      </p:sp>
      <p:graphicFrame>
        <p:nvGraphicFramePr>
          <p:cNvPr id="8" name="对象 7"/>
          <p:cNvGraphicFramePr>
            <a:graphicFrameLocks noChangeAspect="1"/>
          </p:cNvGraphicFramePr>
          <p:nvPr/>
        </p:nvGraphicFramePr>
        <p:xfrm>
          <a:off x="4589443" y="4634042"/>
          <a:ext cx="152399" cy="428624"/>
        </p:xfrm>
        <a:graphic>
          <a:graphicData uri="http://schemas.openxmlformats.org/presentationml/2006/ole">
            <mc:AlternateContent xmlns:mc="http://schemas.openxmlformats.org/markup-compatibility/2006">
              <mc:Choice xmlns:v="urn:schemas-microsoft-com:vml" Requires="v">
                <p:oleObj spid="_x0000_s18435" name="Equation" r:id="rId6" imgW="3962400" imgH="11277600" progId="Equation.DSMT4">
                  <p:embed/>
                </p:oleObj>
              </mc:Choice>
              <mc:Fallback>
                <p:oleObj name="Equation" r:id="rId6" imgW="3962400" imgH="11277600" progId="Equation.DSMT4">
                  <p:embed/>
                  <p:pic>
                    <p:nvPicPr>
                      <p:cNvPr id="0" name="图片 18434" descr="image117"/>
                      <p:cNvPicPr>
                        <a:picLocks noChangeAspect="1"/>
                      </p:cNvPicPr>
                      <p:nvPr/>
                    </p:nvPicPr>
                    <p:blipFill>
                      <a:blip r:embed="rId7"/>
                      <a:stretch>
                        <a:fillRect/>
                      </a:stretch>
                    </p:blipFill>
                    <p:spPr>
                      <a:xfrm>
                        <a:off x="4589443" y="4634042"/>
                        <a:ext cx="152399" cy="428624"/>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4642587" y="5118968"/>
          <a:ext cx="295274" cy="428624"/>
        </p:xfrm>
        <a:graphic>
          <a:graphicData uri="http://schemas.openxmlformats.org/presentationml/2006/ole">
            <mc:AlternateContent xmlns:mc="http://schemas.openxmlformats.org/markup-compatibility/2006">
              <mc:Choice xmlns:v="urn:schemas-microsoft-com:vml" Requires="v">
                <p:oleObj spid="_x0000_s18436" name="Equation" r:id="rId8" imgW="7924800" imgH="11277600" progId="Equation.DSMT4">
                  <p:embed/>
                </p:oleObj>
              </mc:Choice>
              <mc:Fallback>
                <p:oleObj name="Equation" r:id="rId8" imgW="7924800" imgH="11277600" progId="Equation.DSMT4">
                  <p:embed/>
                  <p:pic>
                    <p:nvPicPr>
                      <p:cNvPr id="0" name="图片 18435" descr="image118"/>
                      <p:cNvPicPr>
                        <a:picLocks noChangeAspect="1"/>
                      </p:cNvPicPr>
                      <p:nvPr/>
                    </p:nvPicPr>
                    <p:blipFill>
                      <a:blip r:embed="rId9"/>
                      <a:stretch>
                        <a:fillRect/>
                      </a:stretch>
                    </p:blipFill>
                    <p:spPr>
                      <a:xfrm>
                        <a:off x="4642587" y="5118968"/>
                        <a:ext cx="295274" cy="428624"/>
                      </a:xfrm>
                      <a:prstGeom prst="rect">
                        <a:avLst/>
                      </a:prstGeom>
                      <a:noFill/>
                      <a:ln w="9525">
                        <a:noFill/>
                      </a:ln>
                    </p:spPr>
                  </p:pic>
                </p:oleObj>
              </mc:Fallback>
            </mc:AlternateContent>
          </a:graphicData>
        </a:graphic>
      </p:graphicFrame>
      <p:sp>
        <p:nvSpPr>
          <p:cNvPr id="10" name="TextBox 2"/>
          <p:cNvSpPr txBox="1"/>
          <p:nvPr/>
        </p:nvSpPr>
        <p:spPr>
          <a:xfrm>
            <a:off x="540000" y="565251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30" kern="0" dirty="0" smtClean="0">
                <a:solidFill>
                  <a:srgbClr val="000000"/>
                </a:solidFill>
                <a:latin typeface="Times New Roman" panose="02020603050405020304" pitchFamily="65" charset="-122"/>
                <a:ea typeface="宋体" panose="02010600030101010101" pitchFamily="2" charset="-122"/>
              </a:rPr>
              <a:t>　小球做匀变速运动,下落距离与</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成正比,滴水质量</a:t>
            </a:r>
            <a:r>
              <a:rPr lang="zh-CN" altLang="en-US" sz="1530" i="1" kern="0" dirty="0" smtClean="0">
                <a:solidFill>
                  <a:srgbClr val="000000"/>
                </a:solidFill>
                <a:latin typeface="Times New Roman" panose="02020603050405020304" pitchFamily="65" charset="-122"/>
                <a:ea typeface="宋体" panose="02010600030101010101" pitchFamily="2" charset="-122"/>
              </a:rPr>
              <a:t>m</a:t>
            </a:r>
            <a:r>
              <a:rPr lang="zh-CN" altLang="en-US" sz="1530" kern="0" dirty="0" smtClean="0">
                <a:solidFill>
                  <a:srgbClr val="000000"/>
                </a:solidFill>
                <a:latin typeface="Times New Roman" panose="02020603050405020304" pitchFamily="65" charset="-122"/>
                <a:ea typeface="宋体" panose="02010600030101010101" pitchFamily="2" charset="-122"/>
              </a:rPr>
              <a:t>与时间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成正比。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8127000" cy="458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9.</a:t>
            </a:r>
            <a:r>
              <a:rPr lang="zh-CN" altLang="en-US" sz="1530" kern="0" dirty="0" smtClean="0">
                <a:solidFill>
                  <a:srgbClr val="000000"/>
                </a:solidFill>
                <a:latin typeface="Times New Roman" panose="02020603050405020304" pitchFamily="65" charset="-122"/>
                <a:ea typeface="宋体" panose="02010600030101010101" pitchFamily="2" charset="-122"/>
              </a:rPr>
              <a:t>(6分)[2019北京东城一模,24(1)]伽利略在研究自由落体运动时,猜想自由落体的速度是均匀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变化的,他考虑了速度的两种变化:一种是速度随时间均匀变化,另一种是速度随位移均匀变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现在我们已经知道,自由落体运动是速度随时间均匀变化的运动。有一种“傻瓜”照相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机的曝光时间极短,且固定不变。为估测“傻瓜”照相机的曝光时间,实验者从某砖墙前的高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处使一个石子自由落下,拍摄石子在空中的照片如图所示。由于石子的运动,它在照片上留下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了一条模糊的径迹。已知石子在</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点正上方1.8 m的高度自由下落,每块砖的平均厚度为</a:t>
            </a:r>
            <a:endParaRPr lang="zh-CN" altLang="en-US"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sym typeface="+mn-ea"/>
              </a:rPr>
              <a:t>6.0 </a:t>
            </a:r>
            <a:r>
              <a:rPr lang="zh-CN" altLang="en-US" sz="1530" kern="0" dirty="0" smtClean="0">
                <a:solidFill>
                  <a:srgbClr val="000000"/>
                </a:solidFill>
                <a:latin typeface="Times New Roman" panose="02020603050405020304" pitchFamily="65" charset="-122"/>
                <a:ea typeface="宋体" panose="02010600030101010101" pitchFamily="2" charset="-122"/>
              </a:rPr>
              <a:t>cm。(不计空气阻力,</a:t>
            </a:r>
            <a:r>
              <a:rPr lang="zh-CN" altLang="en-US" sz="1530" i="1" kern="0" dirty="0" smtClean="0">
                <a:solidFill>
                  <a:srgbClr val="000000"/>
                </a:solidFill>
                <a:latin typeface="Times New Roman" panose="02020603050405020304" pitchFamily="65" charset="-122"/>
                <a:ea typeface="宋体" panose="02010600030101010101" pitchFamily="2" charset="-122"/>
              </a:rPr>
              <a:t>g</a:t>
            </a:r>
            <a:r>
              <a:rPr lang="zh-CN" altLang="en-US" sz="1530" kern="0" dirty="0" smtClean="0">
                <a:solidFill>
                  <a:srgbClr val="000000"/>
                </a:solidFill>
                <a:latin typeface="Times New Roman" panose="02020603050405020304" pitchFamily="65" charset="-122"/>
                <a:ea typeface="宋体" panose="02010600030101010101" pitchFamily="2" charset="-122"/>
              </a:rPr>
              <a:t>取10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4120" kern="0" spc="302"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84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a.计算石子到达</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点的速度大小</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b.估算这架照相机的曝光时间。</a:t>
            </a:r>
            <a:endParaRPr lang="zh-CN" altLang="en-US" dirty="0"/>
          </a:p>
        </p:txBody>
      </p:sp>
      <p:pic>
        <p:nvPicPr>
          <p:cNvPr id="3" name="图片 3" descr="textimage18.jpeg"/>
          <p:cNvPicPr>
            <a:picLocks noChangeAspect="1"/>
          </p:cNvPicPr>
          <p:nvPr/>
        </p:nvPicPr>
        <p:blipFill>
          <a:blip r:embed="rId1" cstate="print"/>
          <a:stretch>
            <a:fillRect/>
          </a:stretch>
        </p:blipFill>
        <p:spPr>
          <a:xfrm>
            <a:off x="6516216" y="3996333"/>
            <a:ext cx="1296144" cy="2416537"/>
          </a:xfrm>
          <a:prstGeom prst="rect">
            <a:avLst/>
          </a:prstGeom>
        </p:spPr>
      </p:pic>
      <p:sp>
        <p:nvSpPr>
          <p:cNvPr id="4" name="TextBox 2"/>
          <p:cNvSpPr txBox="1"/>
          <p:nvPr/>
        </p:nvSpPr>
        <p:spPr>
          <a:xfrm>
            <a:off x="711600" y="1116013"/>
            <a:ext cx="8127000" cy="369332"/>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sz="1600" b="0" dirty="0">
                <a:solidFill>
                  <a:srgbClr val="7030A0"/>
                </a:solidFill>
                <a:latin typeface="黑体" panose="02010609060101010101" pitchFamily="49" charset="-122"/>
                <a:ea typeface="黑体" panose="02010609060101010101" pitchFamily="49" charset="-122"/>
                <a:sym typeface="+mn-ea"/>
              </a:rPr>
              <a:t>二、非选择题（</a:t>
            </a:r>
            <a:r>
              <a:rPr sz="1600" b="0" dirty="0" smtClean="0">
                <a:solidFill>
                  <a:srgbClr val="7030A0"/>
                </a:solidFill>
                <a:latin typeface="黑体" panose="02010609060101010101" pitchFamily="49" charset="-122"/>
                <a:ea typeface="黑体" panose="02010609060101010101" pitchFamily="49" charset="-122"/>
                <a:sym typeface="+mn-ea"/>
              </a:rPr>
              <a:t>共</a:t>
            </a:r>
            <a:r>
              <a:rPr lang="en-US" sz="1600" b="0" dirty="0" smtClean="0">
                <a:solidFill>
                  <a:srgbClr val="7030A0"/>
                </a:solidFill>
                <a:latin typeface="黑体" panose="02010609060101010101" pitchFamily="49" charset="-122"/>
                <a:ea typeface="黑体" panose="02010609060101010101" pitchFamily="49" charset="-122"/>
                <a:sym typeface="+mn-ea"/>
              </a:rPr>
              <a:t>12</a:t>
            </a:r>
            <a:r>
              <a:rPr sz="1600" b="0" dirty="0" smtClean="0">
                <a:solidFill>
                  <a:srgbClr val="7030A0"/>
                </a:solidFill>
                <a:latin typeface="黑体" panose="02010609060101010101" pitchFamily="49" charset="-122"/>
                <a:ea typeface="黑体" panose="02010609060101010101" pitchFamily="49" charset="-122"/>
                <a:sym typeface="+mn-ea"/>
              </a:rPr>
              <a:t>分）</a:t>
            </a:r>
            <a:endParaRPr sz="1600" b="0" dirty="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a.6 m/s    b.0.02 s</a:t>
            </a:r>
            <a:endParaRPr lang="zh-CN" altLang="en-US" dirty="0"/>
          </a:p>
        </p:txBody>
      </p:sp>
      <p:sp>
        <p:nvSpPr>
          <p:cNvPr id="3" name="TextBox 2"/>
          <p:cNvSpPr txBox="1"/>
          <p:nvPr/>
        </p:nvSpPr>
        <p:spPr>
          <a:xfrm>
            <a:off x="540000" y="1692077"/>
            <a:ext cx="8127000" cy="7745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a.石子做自由落体运动,</a:t>
            </a:r>
            <a:r>
              <a:rPr lang="zh-CN" altLang="en-US" sz="1410" kern="0" spc="12"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i="1" kern="0" dirty="0" smtClean="0">
                <a:solidFill>
                  <a:srgbClr val="000000"/>
                </a:solidFill>
                <a:latin typeface="Times New Roman" panose="02020603050405020304" pitchFamily="65" charset="-122"/>
                <a:ea typeface="宋体" panose="02010600030101010101" pitchFamily="2" charset="-122"/>
              </a:rPr>
              <a:t>gh</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=6 m/s(2分)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到</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的时间很短,</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到</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的运动可以看做是匀速运动。Δ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65" kern="0" spc="-6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=0.02 s(4分)</a:t>
            </a:r>
            <a:endParaRPr lang="zh-CN" altLang="en-US" dirty="0"/>
          </a:p>
        </p:txBody>
      </p:sp>
      <p:graphicFrame>
        <p:nvGraphicFramePr>
          <p:cNvPr id="4" name="对象 3"/>
          <p:cNvGraphicFramePr>
            <a:graphicFrameLocks noChangeAspect="1"/>
          </p:cNvGraphicFramePr>
          <p:nvPr/>
        </p:nvGraphicFramePr>
        <p:xfrm>
          <a:off x="3056283" y="1752013"/>
          <a:ext cx="180975" cy="257175"/>
        </p:xfrm>
        <a:graphic>
          <a:graphicData uri="http://schemas.openxmlformats.org/presentationml/2006/ole">
            <mc:AlternateContent xmlns:mc="http://schemas.openxmlformats.org/markup-compatibility/2006">
              <mc:Choice xmlns:v="urn:schemas-microsoft-com:vml" Requires="v">
                <p:oleObj spid="_x0000_s19457" name="Equation" r:id="rId1" imgW="4876800" imgH="6705600" progId="Equation.DSMT4">
                  <p:embed/>
                </p:oleObj>
              </mc:Choice>
              <mc:Fallback>
                <p:oleObj name="Equation" r:id="rId1" imgW="4876800" imgH="6705600" progId="Equation.DSMT4">
                  <p:embed/>
                  <p:pic>
                    <p:nvPicPr>
                      <p:cNvPr id="0" name="图片 19456" descr="image121"/>
                      <p:cNvPicPr>
                        <a:picLocks noChangeAspect="1"/>
                      </p:cNvPicPr>
                      <p:nvPr/>
                    </p:nvPicPr>
                    <p:blipFill>
                      <a:blip r:embed="rId2"/>
                      <a:stretch>
                        <a:fillRect/>
                      </a:stretch>
                    </p:blipFill>
                    <p:spPr>
                      <a:xfrm>
                        <a:off x="3056283" y="1752013"/>
                        <a:ext cx="180975" cy="25717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5391536" y="2134846"/>
          <a:ext cx="266699" cy="476249"/>
        </p:xfrm>
        <a:graphic>
          <a:graphicData uri="http://schemas.openxmlformats.org/presentationml/2006/ole">
            <mc:AlternateContent xmlns:mc="http://schemas.openxmlformats.org/markup-compatibility/2006">
              <mc:Choice xmlns:v="urn:schemas-microsoft-com:vml" Requires="v">
                <p:oleObj spid="_x0000_s19458" name="Equation" r:id="rId3" imgW="7010400" imgH="12496800" progId="Equation.DSMT4">
                  <p:embed/>
                </p:oleObj>
              </mc:Choice>
              <mc:Fallback>
                <p:oleObj name="Equation" r:id="rId3" imgW="7010400" imgH="12496800" progId="Equation.DSMT4">
                  <p:embed/>
                  <p:pic>
                    <p:nvPicPr>
                      <p:cNvPr id="0" name="图片 19457" descr="image122"/>
                      <p:cNvPicPr>
                        <a:picLocks noChangeAspect="1"/>
                      </p:cNvPicPr>
                      <p:nvPr/>
                    </p:nvPicPr>
                    <p:blipFill>
                      <a:blip r:embed="rId4"/>
                      <a:stretch>
                        <a:fillRect/>
                      </a:stretch>
                    </p:blipFill>
                    <p:spPr>
                      <a:xfrm>
                        <a:off x="5391536" y="2134846"/>
                        <a:ext cx="266699" cy="476249"/>
                      </a:xfrm>
                      <a:prstGeom prst="rect">
                        <a:avLst/>
                      </a:prstGeom>
                      <a:noFill/>
                      <a:ln w="9525">
                        <a:noFill/>
                      </a:ln>
                    </p:spPr>
                  </p:pic>
                </p:oleObj>
              </mc:Fallback>
            </mc:AlternateContent>
          </a:graphicData>
        </a:graphic>
      </p:graphicFrame>
      <p:sp>
        <p:nvSpPr>
          <p:cNvPr id="6" name="TextBox 2"/>
          <p:cNvSpPr txBox="1"/>
          <p:nvPr/>
        </p:nvSpPr>
        <p:spPr>
          <a:xfrm>
            <a:off x="540000" y="284420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思路点拨</a:t>
            </a:r>
            <a:r>
              <a:rPr lang="zh-CN" altLang="en-US" sz="1530" kern="0" dirty="0" smtClean="0">
                <a:solidFill>
                  <a:srgbClr val="000000"/>
                </a:solidFill>
                <a:latin typeface="Times New Roman" panose="02020603050405020304" pitchFamily="65" charset="-122"/>
                <a:ea typeface="宋体" panose="02010600030101010101" pitchFamily="2" charset="-122"/>
              </a:rPr>
              <a:t>    a.研究从初始点到</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点的过程,</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点速度可由</a:t>
            </a:r>
            <a:r>
              <a:rPr lang="zh-CN" altLang="en-US" sz="1410" kern="0" spc="12"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-0=2</a:t>
            </a:r>
            <a:r>
              <a:rPr lang="zh-CN" altLang="en-US" sz="1530" i="1" kern="0" dirty="0" smtClean="0">
                <a:solidFill>
                  <a:srgbClr val="000000"/>
                </a:solidFill>
                <a:latin typeface="Times New Roman" panose="02020603050405020304" pitchFamily="65" charset="-122"/>
                <a:ea typeface="宋体" panose="02010600030101010101" pitchFamily="2" charset="-122"/>
              </a:rPr>
              <a:t>gh</a:t>
            </a:r>
            <a:r>
              <a:rPr lang="zh-CN" altLang="en-US" sz="1530" kern="0" dirty="0" smtClean="0">
                <a:solidFill>
                  <a:srgbClr val="000000"/>
                </a:solidFill>
                <a:latin typeface="Times New Roman" panose="02020603050405020304" pitchFamily="65" charset="-122"/>
                <a:ea typeface="宋体" panose="02010600030101010101" pitchFamily="2" charset="-122"/>
              </a:rPr>
              <a:t>求得。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到</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时间极短,可看做匀速运动,由</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vt</a:t>
            </a:r>
            <a:r>
              <a:rPr lang="zh-CN" altLang="en-US" sz="1530" kern="0" dirty="0" smtClean="0">
                <a:solidFill>
                  <a:srgbClr val="000000"/>
                </a:solidFill>
                <a:latin typeface="Times New Roman" panose="02020603050405020304" pitchFamily="65" charset="-122"/>
                <a:ea typeface="宋体" panose="02010600030101010101" pitchFamily="2" charset="-122"/>
              </a:rPr>
              <a:t>求得时间。</a:t>
            </a:r>
            <a:endParaRPr lang="zh-CN" altLang="en-US" dirty="0"/>
          </a:p>
        </p:txBody>
      </p:sp>
      <p:graphicFrame>
        <p:nvGraphicFramePr>
          <p:cNvPr id="7" name="对象 6"/>
          <p:cNvGraphicFramePr>
            <a:graphicFrameLocks noChangeAspect="1"/>
          </p:cNvGraphicFramePr>
          <p:nvPr/>
        </p:nvGraphicFramePr>
        <p:xfrm>
          <a:off x="5052969" y="2904141"/>
          <a:ext cx="180975" cy="257175"/>
        </p:xfrm>
        <a:graphic>
          <a:graphicData uri="http://schemas.openxmlformats.org/presentationml/2006/ole">
            <mc:AlternateContent xmlns:mc="http://schemas.openxmlformats.org/markup-compatibility/2006">
              <mc:Choice xmlns:v="urn:schemas-microsoft-com:vml" Requires="v">
                <p:oleObj spid="_x0000_s19459" name="Equation" r:id="rId5" imgW="4876800" imgH="6705600" progId="Equation.DSMT4">
                  <p:embed/>
                </p:oleObj>
              </mc:Choice>
              <mc:Fallback>
                <p:oleObj name="Equation" r:id="rId5" imgW="4876800" imgH="6705600" progId="Equation.DSMT4">
                  <p:embed/>
                  <p:pic>
                    <p:nvPicPr>
                      <p:cNvPr id="0" name="图片 19458" descr="image123"/>
                      <p:cNvPicPr>
                        <a:picLocks noChangeAspect="1"/>
                      </p:cNvPicPr>
                      <p:nvPr/>
                    </p:nvPicPr>
                    <p:blipFill>
                      <a:blip r:embed="rId6"/>
                      <a:stretch>
                        <a:fillRect/>
                      </a:stretch>
                    </p:blipFill>
                    <p:spPr>
                      <a:xfrm>
                        <a:off x="5052969" y="2904141"/>
                        <a:ext cx="180975" cy="25717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6933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(6分)(2018北京密云月考,19)王兵同学利用数码相机连拍功能(此相机每秒连拍10张)记录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下北京奥运会跳水比赛中小将陈若琳和王鑫在10 m跳台跳水的全过程。所拍摄的第一张恰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好为她们起跳的瞬间,第四张如图甲所示,王兵同学认为这时她们在最高点;第十九张如图乙所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示,她们正好身体竖直双手触及水面。设起跳时她们的重心离台面的距离和触水时她们的重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心离水面的距离相等。由以上材料(</a:t>
            </a:r>
            <a:r>
              <a:rPr lang="zh-CN" altLang="en-US" sz="1530" i="1" kern="0" dirty="0" smtClean="0">
                <a:solidFill>
                  <a:srgbClr val="000000"/>
                </a:solidFill>
                <a:latin typeface="Times New Roman" panose="02020603050405020304" pitchFamily="65" charset="-122"/>
                <a:ea typeface="宋体" panose="02010600030101010101" pitchFamily="2" charset="-122"/>
              </a:rPr>
              <a:t>g</a:t>
            </a:r>
            <a:r>
              <a:rPr lang="zh-CN" altLang="en-US" sz="1530" kern="0" dirty="0" smtClean="0">
                <a:solidFill>
                  <a:srgbClr val="000000"/>
                </a:solidFill>
                <a:latin typeface="Times New Roman" panose="02020603050405020304" pitchFamily="65" charset="-122"/>
                <a:ea typeface="宋体" panose="02010600030101010101" pitchFamily="2" charset="-122"/>
              </a:rPr>
              <a:t>取10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(1)陈若琳的起跳速度;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(2)第四张照片是在最高点吗?如果不是,此时重心是处于上升还是下降阶段?</a:t>
            </a:r>
            <a:endParaRPr lang="zh-CN" altLang="en-US" dirty="0"/>
          </a:p>
          <a:p>
            <a:pPr marL="0" indent="0" eaLnBrk="0" latinLnBrk="1" hangingPunct="0">
              <a:lnSpc>
                <a:spcPct val="150000"/>
              </a:lnSpc>
              <a:spcBef>
                <a:spcPts val="0"/>
              </a:spcBef>
              <a:buNone/>
            </a:pPr>
            <a:r>
              <a:rPr lang="zh-CN" altLang="en-US" sz="11405" kern="0" spc="339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9.jpeg"/>
          <p:cNvPicPr>
            <a:picLocks noChangeAspect="1"/>
          </p:cNvPicPr>
          <p:nvPr/>
        </p:nvPicPr>
        <p:blipFill>
          <a:blip r:embed="rId1" cstate="print"/>
          <a:stretch>
            <a:fillRect/>
          </a:stretch>
        </p:blipFill>
        <p:spPr>
          <a:xfrm>
            <a:off x="2051720" y="3564285"/>
            <a:ext cx="4824536" cy="2655488"/>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(1)3.4 m/s</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(2)不是　上升阶段</a:t>
            </a:r>
            <a:endParaRPr lang="zh-CN" altLang="en-US" dirty="0"/>
          </a:p>
        </p:txBody>
      </p:sp>
      <p:sp>
        <p:nvSpPr>
          <p:cNvPr id="6" name="TextBox 2"/>
          <p:cNvSpPr txBox="1"/>
          <p:nvPr/>
        </p:nvSpPr>
        <p:spPr>
          <a:xfrm>
            <a:off x="540000" y="2052117"/>
            <a:ext cx="8127000" cy="23864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(1)由题意得:运动员从起跳到入水所用时间为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=1.8 s,设跳台高</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,起跳速度为</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h</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gt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4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得</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=3.4 m/s</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(2)上升至最高点所用时间</a:t>
            </a:r>
            <a:endParaRPr lang="zh-CN" altLang="en-US" dirty="0"/>
          </a:p>
          <a:p>
            <a:pPr marL="0" indent="0" eaLnBrk="0" latinLnBrk="1" hangingPunct="0">
              <a:lnSpc>
                <a:spcPct val="150000"/>
              </a:lnSpc>
              <a:spcBef>
                <a:spcPts val="0"/>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65" kern="0" spc="136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=0.34 s</a:t>
            </a:r>
            <a:endParaRPr lang="zh-CN" altLang="en-US" dirty="0"/>
          </a:p>
          <a:p>
            <a:pPr marL="0" indent="0" eaLnBrk="0" latinLnBrk="1" hangingPunct="0">
              <a:lnSpc>
                <a:spcPct val="150000"/>
              </a:lnSpc>
              <a:spcBef>
                <a:spcPts val="10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而拍第四张时她们已运动0.3 s,所以还处于上升阶段。</a:t>
            </a:r>
            <a:endParaRPr lang="zh-CN" altLang="en-US" dirty="0"/>
          </a:p>
        </p:txBody>
      </p:sp>
      <p:graphicFrame>
        <p:nvGraphicFramePr>
          <p:cNvPr id="7" name="对象 6"/>
          <p:cNvGraphicFramePr>
            <a:graphicFrameLocks noChangeAspect="1"/>
          </p:cNvGraphicFramePr>
          <p:nvPr/>
        </p:nvGraphicFramePr>
        <p:xfrm>
          <a:off x="1064454" y="2451286"/>
          <a:ext cx="152400" cy="428625"/>
        </p:xfrm>
        <a:graphic>
          <a:graphicData uri="http://schemas.openxmlformats.org/presentationml/2006/ole">
            <mc:AlternateContent xmlns:mc="http://schemas.openxmlformats.org/markup-compatibility/2006">
              <mc:Choice xmlns:v="urn:schemas-microsoft-com:vml" Requires="v">
                <p:oleObj spid="_x0000_s20481" name="Equation" r:id="rId1" imgW="3962400" imgH="11277600" progId="Equation.DSMT4">
                  <p:embed/>
                </p:oleObj>
              </mc:Choice>
              <mc:Fallback>
                <p:oleObj name="Equation" r:id="rId1" imgW="3962400" imgH="11277600" progId="Equation.DSMT4">
                  <p:embed/>
                  <p:pic>
                    <p:nvPicPr>
                      <p:cNvPr id="0" name="图片 20480" descr="image125"/>
                      <p:cNvPicPr>
                        <a:picLocks noChangeAspect="1"/>
                      </p:cNvPicPr>
                      <p:nvPr/>
                    </p:nvPicPr>
                    <p:blipFill>
                      <a:blip r:embed="rId2"/>
                      <a:stretch>
                        <a:fillRect/>
                      </a:stretch>
                    </p:blipFill>
                    <p:spPr>
                      <a:xfrm>
                        <a:off x="1064454" y="2451286"/>
                        <a:ext cx="152400" cy="428625"/>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752245" y="3644753"/>
          <a:ext cx="447674" cy="476250"/>
        </p:xfrm>
        <a:graphic>
          <a:graphicData uri="http://schemas.openxmlformats.org/presentationml/2006/ole">
            <mc:AlternateContent xmlns:mc="http://schemas.openxmlformats.org/markup-compatibility/2006">
              <mc:Choice xmlns:v="urn:schemas-microsoft-com:vml" Requires="v">
                <p:oleObj spid="_x0000_s20482" name="Equation" r:id="rId3" imgW="11887200" imgH="12496800" progId="Equation.DSMT4">
                  <p:embed/>
                </p:oleObj>
              </mc:Choice>
              <mc:Fallback>
                <p:oleObj name="Equation" r:id="rId3" imgW="11887200" imgH="12496800" progId="Equation.DSMT4">
                  <p:embed/>
                  <p:pic>
                    <p:nvPicPr>
                      <p:cNvPr id="0" name="图片 20481" descr="image126"/>
                      <p:cNvPicPr>
                        <a:picLocks noChangeAspect="1"/>
                      </p:cNvPicPr>
                      <p:nvPr/>
                    </p:nvPicPr>
                    <p:blipFill>
                      <a:blip r:embed="rId4"/>
                      <a:stretch>
                        <a:fillRect/>
                      </a:stretch>
                    </p:blipFill>
                    <p:spPr>
                      <a:xfrm>
                        <a:off x="752245" y="3644753"/>
                        <a:ext cx="447674" cy="476250"/>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908101"/>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(2018北京二中月考,2)近几年,国内房价飙升,在国家宏观政策调控下,房价上涨出现减缓趋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势。王华同学将房价的“上涨”类比成运动学中的“加速”,将房价的“下跌”,类比成运动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学中的“减速”。据此,你认为“房价上涨出现减缓趋势”可以类比成运动学中的</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A.速度减小,加速度增大　    B.速度减小,加速度减小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C.速度增大,加速度减小　    D.速度增大,加速度增大</a:t>
            </a:r>
            <a:endParaRPr lang="zh-CN" altLang="en-US" dirty="0"/>
          </a:p>
        </p:txBody>
      </p:sp>
      <p:sp>
        <p:nvSpPr>
          <p:cNvPr id="3" name="TextBox 11"/>
          <p:cNvSpPr txBox="1"/>
          <p:nvPr/>
        </p:nvSpPr>
        <p:spPr>
          <a:xfrm>
            <a:off x="1988027" y="971997"/>
            <a:ext cx="516763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C</a:t>
            </a:r>
            <a:r>
              <a:rPr lang="zh-CN" altLang="en-US" sz="2000" dirty="0">
                <a:latin typeface="黑体" panose="02010609060101010101" pitchFamily="49" charset="-122"/>
                <a:ea typeface="黑体" panose="02010609060101010101" pitchFamily="49" charset="-122"/>
                <a:sym typeface="+mn-ea"/>
              </a:rPr>
              <a:t>组  2017—2019年高考模拟·应用创新题组</a:t>
            </a:r>
            <a:endParaRPr sz="1400" dirty="0">
              <a:latin typeface="黑体" panose="02010609060101010101" pitchFamily="49" charset="-122"/>
              <a:ea typeface="黑体" panose="02010609060101010101" pitchFamily="49" charset="-122"/>
            </a:endParaRPr>
          </a:p>
        </p:txBody>
      </p:sp>
      <p:sp>
        <p:nvSpPr>
          <p:cNvPr id="4" name="TextBox 2"/>
          <p:cNvSpPr txBox="1"/>
          <p:nvPr/>
        </p:nvSpPr>
        <p:spPr>
          <a:xfrm>
            <a:off x="540000" y="39243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　</a:t>
            </a:r>
            <a:r>
              <a:rPr lang="zh-CN" altLang="en-US" sz="1530" kern="0" dirty="0" smtClean="0">
                <a:solidFill>
                  <a:srgbClr val="000000"/>
                </a:solidFill>
                <a:latin typeface="Times New Roman" panose="02020603050405020304" pitchFamily="65" charset="-122"/>
                <a:ea typeface="宋体" panose="02010600030101010101" pitchFamily="2" charset="-122"/>
              </a:rPr>
              <a:t>将房价的“上涨”类比成运动学中的“加速”,将房价的“下降”类比成运动学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中的“减速”。房价上涨类比速度增大;减缓趋势反映房价上涨变慢,类比速度增加变慢,而加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速度的物理意义表示速度变化的快慢,房价上涨出现减缓趋势可以类比成运动学中的速度增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大,加速度减小,故C正确。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296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(2016课标Ⅲ,16,6分)一质点做速度逐渐增大的匀加速直线运动,在时间间隔</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内位移为</a:t>
            </a:r>
            <a:r>
              <a:rPr lang="zh-CN" altLang="en-US" sz="1530" i="1" kern="0" dirty="0" smtClean="0">
                <a:solidFill>
                  <a:srgbClr val="000000"/>
                </a:solidFill>
                <a:latin typeface="Times New Roman" panose="02020603050405020304" pitchFamily="65" charset="-122"/>
                <a:ea typeface="宋体" panose="02010600030101010101" pitchFamily="2" charset="-122"/>
              </a:rPr>
              <a:t>s</a:t>
            </a:r>
            <a:r>
              <a:rPr lang="zh-CN" altLang="en-US" sz="1530" kern="0" dirty="0" smtClean="0">
                <a:solidFill>
                  <a:srgbClr val="000000"/>
                </a:solidFill>
                <a:latin typeface="Times New Roman" panose="02020603050405020304" pitchFamily="65" charset="-122"/>
                <a:ea typeface="宋体" panose="02010600030101010101" pitchFamily="2" charset="-122"/>
              </a:rPr>
              <a:t>,动能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变为原来的9倍。该质点的加速度为</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000" kern="0" spc="-42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000" kern="0" spc="24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000" kern="0" spc="-20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000" kern="0" spc="-27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728989" y="1849261"/>
          <a:ext cx="200025" cy="428625"/>
        </p:xfrm>
        <a:graphic>
          <a:graphicData uri="http://schemas.openxmlformats.org/presentationml/2006/ole">
            <mc:AlternateContent xmlns:mc="http://schemas.openxmlformats.org/markup-compatibility/2006">
              <mc:Choice xmlns:v="urn:schemas-microsoft-com:vml" Requires="v">
                <p:oleObj spid="_x0000_s3073" name="Equation" r:id="rId1" imgW="5181600" imgH="11277600" progId="Equation.DSMT4">
                  <p:embed/>
                </p:oleObj>
              </mc:Choice>
              <mc:Fallback>
                <p:oleObj name="Equation" r:id="rId1" imgW="5181600" imgH="11277600" progId="Equation.DSMT4">
                  <p:embed/>
                  <p:pic>
                    <p:nvPicPr>
                      <p:cNvPr id="0" name="图片 3072" descr="image24"/>
                      <p:cNvPicPr>
                        <a:picLocks noChangeAspect="1"/>
                      </p:cNvPicPr>
                      <p:nvPr/>
                    </p:nvPicPr>
                    <p:blipFill>
                      <a:blip r:embed="rId2"/>
                      <a:stretch>
                        <a:fillRect/>
                      </a:stretch>
                    </p:blipFill>
                    <p:spPr>
                      <a:xfrm>
                        <a:off x="728989" y="1849261"/>
                        <a:ext cx="200025" cy="42862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1496077" y="1849261"/>
          <a:ext cx="285750" cy="428625"/>
        </p:xfrm>
        <a:graphic>
          <a:graphicData uri="http://schemas.openxmlformats.org/presentationml/2006/ole">
            <mc:AlternateContent xmlns:mc="http://schemas.openxmlformats.org/markup-compatibility/2006">
              <mc:Choice xmlns:v="urn:schemas-microsoft-com:vml" Requires="v">
                <p:oleObj spid="_x0000_s3074" name="Equation" r:id="rId3" imgW="7620000" imgH="11277600" progId="Equation.DSMT4">
                  <p:embed/>
                </p:oleObj>
              </mc:Choice>
              <mc:Fallback>
                <p:oleObj name="Equation" r:id="rId3" imgW="7620000" imgH="11277600" progId="Equation.DSMT4">
                  <p:embed/>
                  <p:pic>
                    <p:nvPicPr>
                      <p:cNvPr id="0" name="图片 3073" descr="image25"/>
                      <p:cNvPicPr>
                        <a:picLocks noChangeAspect="1"/>
                      </p:cNvPicPr>
                      <p:nvPr/>
                    </p:nvPicPr>
                    <p:blipFill>
                      <a:blip r:embed="rId4"/>
                      <a:stretch>
                        <a:fillRect/>
                      </a:stretch>
                    </p:blipFill>
                    <p:spPr>
                      <a:xfrm>
                        <a:off x="1496077" y="1849261"/>
                        <a:ext cx="285750" cy="428625"/>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8263" y="2317097"/>
          <a:ext cx="228600" cy="428625"/>
        </p:xfrm>
        <a:graphic>
          <a:graphicData uri="http://schemas.openxmlformats.org/presentationml/2006/ole">
            <mc:AlternateContent xmlns:mc="http://schemas.openxmlformats.org/markup-compatibility/2006">
              <mc:Choice xmlns:v="urn:schemas-microsoft-com:vml" Requires="v">
                <p:oleObj spid="_x0000_s3075" name="Equation" r:id="rId5" imgW="6096000" imgH="11277600" progId="Equation.DSMT4">
                  <p:embed/>
                </p:oleObj>
              </mc:Choice>
              <mc:Fallback>
                <p:oleObj name="Equation" r:id="rId5" imgW="6096000" imgH="11277600" progId="Equation.DSMT4">
                  <p:embed/>
                  <p:pic>
                    <p:nvPicPr>
                      <p:cNvPr id="0" name="图片 3074" descr="image26"/>
                      <p:cNvPicPr>
                        <a:picLocks noChangeAspect="1"/>
                      </p:cNvPicPr>
                      <p:nvPr/>
                    </p:nvPicPr>
                    <p:blipFill>
                      <a:blip r:embed="rId6"/>
                      <a:stretch>
                        <a:fillRect/>
                      </a:stretch>
                    </p:blipFill>
                    <p:spPr>
                      <a:xfrm>
                        <a:off x="718263" y="2317097"/>
                        <a:ext cx="228600" cy="428625"/>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1524652" y="2317097"/>
          <a:ext cx="219075" cy="428625"/>
        </p:xfrm>
        <a:graphic>
          <a:graphicData uri="http://schemas.openxmlformats.org/presentationml/2006/ole">
            <mc:AlternateContent xmlns:mc="http://schemas.openxmlformats.org/markup-compatibility/2006">
              <mc:Choice xmlns:v="urn:schemas-microsoft-com:vml" Requires="v">
                <p:oleObj spid="_x0000_s3076" name="Equation" r:id="rId7" imgW="5791200" imgH="11277600" progId="Equation.DSMT4">
                  <p:embed/>
                </p:oleObj>
              </mc:Choice>
              <mc:Fallback>
                <p:oleObj name="Equation" r:id="rId7" imgW="5791200" imgH="11277600" progId="Equation.DSMT4">
                  <p:embed/>
                  <p:pic>
                    <p:nvPicPr>
                      <p:cNvPr id="0" name="图片 3075" descr="image27"/>
                      <p:cNvPicPr>
                        <a:picLocks noChangeAspect="1"/>
                      </p:cNvPicPr>
                      <p:nvPr/>
                    </p:nvPicPr>
                    <p:blipFill>
                      <a:blip r:embed="rId8"/>
                      <a:stretch>
                        <a:fillRect/>
                      </a:stretch>
                    </p:blipFill>
                    <p:spPr>
                      <a:xfrm>
                        <a:off x="1524652" y="2317097"/>
                        <a:ext cx="219075" cy="428625"/>
                      </a:xfrm>
                      <a:prstGeom prst="rect">
                        <a:avLst/>
                      </a:prstGeom>
                      <a:noFill/>
                      <a:ln w="9525">
                        <a:noFill/>
                      </a:ln>
                    </p:spPr>
                  </p:pic>
                </p:oleObj>
              </mc:Fallback>
            </mc:AlternateContent>
          </a:graphicData>
        </a:graphic>
      </p:graphicFrame>
      <p:sp>
        <p:nvSpPr>
          <p:cNvPr id="8" name="TextBox 2"/>
          <p:cNvSpPr txBox="1"/>
          <p:nvPr/>
        </p:nvSpPr>
        <p:spPr>
          <a:xfrm>
            <a:off x="540000" y="3024216"/>
            <a:ext cx="8127000" cy="39767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动能变为原来的9倍,速度变为原来的3倍,</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35" kern="0" spc="261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s</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35" kern="0" spc="261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,解得</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990" kern="0" spc="-41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,A正确。</a:t>
            </a:r>
            <a:endParaRPr lang="zh-CN" altLang="en-US" dirty="0"/>
          </a:p>
        </p:txBody>
      </p:sp>
      <p:graphicFrame>
        <p:nvGraphicFramePr>
          <p:cNvPr id="9" name="对象 8"/>
          <p:cNvGraphicFramePr>
            <a:graphicFrameLocks noChangeAspect="1"/>
          </p:cNvGraphicFramePr>
          <p:nvPr/>
        </p:nvGraphicFramePr>
        <p:xfrm>
          <a:off x="5066262" y="3081948"/>
          <a:ext cx="590550" cy="438150"/>
        </p:xfrm>
        <a:graphic>
          <a:graphicData uri="http://schemas.openxmlformats.org/presentationml/2006/ole">
            <mc:AlternateContent xmlns:mc="http://schemas.openxmlformats.org/markup-compatibility/2006">
              <mc:Choice xmlns:v="urn:schemas-microsoft-com:vml" Requires="v">
                <p:oleObj spid="_x0000_s3077" name="Equation" r:id="rId9" imgW="15544800" imgH="11582400" progId="Equation.DSMT4">
                  <p:embed/>
                </p:oleObj>
              </mc:Choice>
              <mc:Fallback>
                <p:oleObj name="Equation" r:id="rId9" imgW="15544800" imgH="11582400" progId="Equation.DSMT4">
                  <p:embed/>
                  <p:pic>
                    <p:nvPicPr>
                      <p:cNvPr id="0" name="图片 3076" descr="image28"/>
                      <p:cNvPicPr>
                        <a:picLocks noChangeAspect="1"/>
                      </p:cNvPicPr>
                      <p:nvPr/>
                    </p:nvPicPr>
                    <p:blipFill>
                      <a:blip r:embed="rId10"/>
                      <a:stretch>
                        <a:fillRect/>
                      </a:stretch>
                    </p:blipFill>
                    <p:spPr>
                      <a:xfrm>
                        <a:off x="5066262" y="3081948"/>
                        <a:ext cx="590550" cy="438150"/>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5890699" y="3081948"/>
          <a:ext cx="590550" cy="438150"/>
        </p:xfrm>
        <a:graphic>
          <a:graphicData uri="http://schemas.openxmlformats.org/presentationml/2006/ole">
            <mc:AlternateContent xmlns:mc="http://schemas.openxmlformats.org/markup-compatibility/2006">
              <mc:Choice xmlns:v="urn:schemas-microsoft-com:vml" Requires="v">
                <p:oleObj spid="_x0000_s3078" name="Equation" r:id="rId11" imgW="15544800" imgH="11582400" progId="Equation.DSMT4">
                  <p:embed/>
                </p:oleObj>
              </mc:Choice>
              <mc:Fallback>
                <p:oleObj name="Equation" r:id="rId11" imgW="15544800" imgH="11582400" progId="Equation.DSMT4">
                  <p:embed/>
                  <p:pic>
                    <p:nvPicPr>
                      <p:cNvPr id="0" name="图片 3077" descr="image29"/>
                      <p:cNvPicPr>
                        <a:picLocks noChangeAspect="1"/>
                      </p:cNvPicPr>
                      <p:nvPr/>
                    </p:nvPicPr>
                    <p:blipFill>
                      <a:blip r:embed="rId12"/>
                      <a:stretch>
                        <a:fillRect/>
                      </a:stretch>
                    </p:blipFill>
                    <p:spPr>
                      <a:xfrm>
                        <a:off x="5890699" y="3081948"/>
                        <a:ext cx="590550" cy="438150"/>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7227533" y="3091287"/>
          <a:ext cx="200025" cy="428625"/>
        </p:xfrm>
        <a:graphic>
          <a:graphicData uri="http://schemas.openxmlformats.org/presentationml/2006/ole">
            <mc:AlternateContent xmlns:mc="http://schemas.openxmlformats.org/markup-compatibility/2006">
              <mc:Choice xmlns:v="urn:schemas-microsoft-com:vml" Requires="v">
                <p:oleObj spid="_x0000_s3079" name="Equation" r:id="rId13" imgW="5181600" imgH="11277600" progId="Equation.DSMT4">
                  <p:embed/>
                </p:oleObj>
              </mc:Choice>
              <mc:Fallback>
                <p:oleObj name="Equation" r:id="rId13" imgW="5181600" imgH="11277600" progId="Equation.DSMT4">
                  <p:embed/>
                  <p:pic>
                    <p:nvPicPr>
                      <p:cNvPr id="0" name="图片 3078" descr="image30"/>
                      <p:cNvPicPr>
                        <a:picLocks noChangeAspect="1"/>
                      </p:cNvPicPr>
                      <p:nvPr/>
                    </p:nvPicPr>
                    <p:blipFill>
                      <a:blip r:embed="rId14"/>
                      <a:stretch>
                        <a:fillRect/>
                      </a:stretch>
                    </p:blipFill>
                    <p:spPr>
                      <a:xfrm>
                        <a:off x="7227533" y="3091287"/>
                        <a:ext cx="200025" cy="428625"/>
                      </a:xfrm>
                      <a:prstGeom prst="rect">
                        <a:avLst/>
                      </a:prstGeom>
                      <a:noFill/>
                      <a:ln w="9525">
                        <a:noFill/>
                      </a:ln>
                    </p:spPr>
                  </p:pic>
                </p:oleObj>
              </mc:Fallback>
            </mc:AlternateContent>
          </a:graphicData>
        </a:graphic>
      </p:graphicFrame>
      <p:sp>
        <p:nvSpPr>
          <p:cNvPr id="12" name="TextBox 2"/>
          <p:cNvSpPr txBox="1"/>
          <p:nvPr/>
        </p:nvSpPr>
        <p:spPr>
          <a:xfrm>
            <a:off x="540000" y="3708301"/>
            <a:ext cx="8127000" cy="307392"/>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考点定位</a:t>
            </a:r>
            <a:r>
              <a:rPr lang="zh-CN" altLang="en-US" sz="1530" kern="0" dirty="0" smtClean="0">
                <a:solidFill>
                  <a:srgbClr val="000000"/>
                </a:solidFill>
                <a:latin typeface="Times New Roman" panose="02020603050405020304" pitchFamily="65" charset="-122"/>
                <a:ea typeface="宋体" panose="02010600030101010101" pitchFamily="2" charset="-122"/>
              </a:rPr>
              <a:t>　考查了匀变速直线运动规律的应用。</a:t>
            </a:r>
            <a:endParaRPr lang="zh-CN" altLang="en-US" dirty="0"/>
          </a:p>
        </p:txBody>
      </p:sp>
      <p:sp>
        <p:nvSpPr>
          <p:cNvPr id="13" name="TextBox 2"/>
          <p:cNvSpPr txBox="1"/>
          <p:nvPr/>
        </p:nvSpPr>
        <p:spPr>
          <a:xfrm>
            <a:off x="540000" y="414034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在分析匀变速直线运动问题时,由于这一部分的公式较多,涉及的物理量较多,并且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有时候涉及的过程也非常多,所以一定要注意对所研究的过程的运动性质清晰明了,明确给出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的物理量所表示的含义,然后选择正确的公式分析解题。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8127000" cy="24634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(2007北京理综,18,6分)图示为高速摄影机拍摄到的子弹穿透苹果瞬间的照片。该照片经放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大后分析出,在曝光时间内,子弹影像前后错开的距离约为子弹长度的1%~2%。已知子弹飞行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速度约为500 m/s,由此可估算出这幅照片的曝光时间最接近</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215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A.10</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 s　　B.10</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-6</a:t>
            </a:r>
            <a:r>
              <a:rPr lang="zh-CN" altLang="en-US" sz="1530" kern="0" dirty="0" smtClean="0">
                <a:solidFill>
                  <a:srgbClr val="000000"/>
                </a:solidFill>
                <a:latin typeface="Times New Roman" panose="02020603050405020304" pitchFamily="65" charset="-122"/>
                <a:ea typeface="宋体" panose="02010600030101010101" pitchFamily="2" charset="-122"/>
              </a:rPr>
              <a:t> s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C.10</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-9</a:t>
            </a:r>
            <a:r>
              <a:rPr lang="zh-CN" altLang="en-US" sz="1530" kern="0" dirty="0" smtClean="0">
                <a:solidFill>
                  <a:srgbClr val="000000"/>
                </a:solidFill>
                <a:latin typeface="Times New Roman" panose="02020603050405020304" pitchFamily="65" charset="-122"/>
                <a:ea typeface="宋体" panose="02010600030101010101" pitchFamily="2" charset="-122"/>
              </a:rPr>
              <a:t> s　　D.10</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-12</a:t>
            </a:r>
            <a:r>
              <a:rPr lang="zh-CN" altLang="en-US" sz="1530" kern="0" dirty="0" smtClean="0">
                <a:solidFill>
                  <a:srgbClr val="000000"/>
                </a:solidFill>
                <a:latin typeface="Times New Roman" panose="02020603050405020304" pitchFamily="65" charset="-122"/>
                <a:ea typeface="宋体" panose="02010600030101010101" pitchFamily="2" charset="-122"/>
              </a:rPr>
              <a:t> s</a:t>
            </a:r>
            <a:endParaRPr lang="zh-CN" altLang="en-US" dirty="0"/>
          </a:p>
        </p:txBody>
      </p:sp>
      <p:pic>
        <p:nvPicPr>
          <p:cNvPr id="3" name="图片 3" descr="textimage1.jpeg"/>
          <p:cNvPicPr>
            <a:picLocks noChangeAspect="1"/>
          </p:cNvPicPr>
          <p:nvPr/>
        </p:nvPicPr>
        <p:blipFill>
          <a:blip r:embed="rId1" cstate="print"/>
          <a:stretch>
            <a:fillRect/>
          </a:stretch>
        </p:blipFill>
        <p:spPr>
          <a:xfrm>
            <a:off x="5076056" y="2556173"/>
            <a:ext cx="2932321" cy="1846593"/>
          </a:xfrm>
          <a:prstGeom prst="rect">
            <a:avLst/>
          </a:prstGeom>
        </p:spPr>
      </p:pic>
      <p:sp>
        <p:nvSpPr>
          <p:cNvPr id="4" name="文本框 4"/>
          <p:cNvSpPr txBox="1"/>
          <p:nvPr/>
        </p:nvSpPr>
        <p:spPr>
          <a:xfrm>
            <a:off x="3779912" y="971997"/>
            <a:ext cx="1569660" cy="369332"/>
          </a:xfrm>
          <a:prstGeom prst="rect">
            <a:avLst/>
          </a:prstGeom>
          <a:noFill/>
        </p:spPr>
        <p:txBody>
          <a:bodyPr wrap="none" rtlCol="0" anchor="t">
            <a:spAutoFit/>
          </a:bodyPr>
          <a:lstStyle/>
          <a:p>
            <a:pPr algn="l"/>
            <a:r>
              <a:rPr lang="zh-CN" altLang="en-US" dirty="0" smtClean="0">
                <a:solidFill>
                  <a:srgbClr val="7030A0"/>
                </a:solidFill>
                <a:latin typeface="黑体" panose="02010609060101010101" pitchFamily="49" charset="-122"/>
                <a:ea typeface="黑体" panose="02010609060101010101" pitchFamily="49" charset="-122"/>
                <a:sym typeface="+mn-ea"/>
              </a:rPr>
              <a:t>教师专用题组</a:t>
            </a:r>
            <a:endParaRPr lang="en-US" altLang="zh-CN" dirty="0" smtClean="0">
              <a:solidFill>
                <a:srgbClr val="7030A0"/>
              </a:solidFill>
              <a:latin typeface="黑体" panose="02010609060101010101" pitchFamily="49" charset="-122"/>
              <a:ea typeface="黑体" panose="02010609060101010101" pitchFamily="49" charset="-122"/>
              <a:sym typeface="+mn-ea"/>
            </a:endParaRPr>
          </a:p>
        </p:txBody>
      </p:sp>
      <p:sp>
        <p:nvSpPr>
          <p:cNvPr id="5" name="TextBox 2"/>
          <p:cNvSpPr txBox="1"/>
          <p:nvPr/>
        </p:nvSpPr>
        <p:spPr>
          <a:xfrm>
            <a:off x="540000" y="4788421"/>
            <a:ext cx="8127000" cy="11830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子弹的长度约为5 cm,在曝光时间内子弹移动的距离为</a:t>
            </a:r>
            <a:r>
              <a:rPr lang="zh-CN" altLang="en-US" sz="1530" i="1" kern="0" dirty="0" smtClean="0">
                <a:solidFill>
                  <a:srgbClr val="000000"/>
                </a:solidFill>
                <a:latin typeface="Times New Roman" panose="02020603050405020304" pitchFamily="65" charset="-122"/>
                <a:ea typeface="宋体" panose="02010600030101010101" pitchFamily="2" charset="-122"/>
              </a:rPr>
              <a:t>s</a:t>
            </a: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1% cm=0.05 cm=5</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10</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 m,</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则曝光时间</a:t>
            </a:r>
            <a:endParaRPr lang="zh-CN" altLang="en-US" dirty="0"/>
          </a:p>
          <a:p>
            <a:pPr marL="0" indent="0" eaLnBrk="0" latinLnBrk="1" hangingPunct="0">
              <a:lnSpc>
                <a:spcPct val="150000"/>
              </a:lnSpc>
              <a:spcBef>
                <a:spcPts val="0"/>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975" kern="0" spc="-77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65" kern="0" spc="235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s=10</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-6</a:t>
            </a:r>
            <a:r>
              <a:rPr lang="zh-CN" altLang="en-US" sz="1530" kern="0" dirty="0" smtClean="0">
                <a:solidFill>
                  <a:srgbClr val="000000"/>
                </a:solidFill>
                <a:latin typeface="Times New Roman" panose="02020603050405020304" pitchFamily="65" charset="-122"/>
                <a:ea typeface="宋体" panose="02010600030101010101" pitchFamily="2" charset="-122"/>
              </a:rPr>
              <a:t> s</a:t>
            </a:r>
            <a:endParaRPr lang="zh-CN" altLang="en-US" dirty="0"/>
          </a:p>
        </p:txBody>
      </p:sp>
      <p:graphicFrame>
        <p:nvGraphicFramePr>
          <p:cNvPr id="6" name="对象 5"/>
          <p:cNvGraphicFramePr>
            <a:graphicFrameLocks noChangeAspect="1"/>
          </p:cNvGraphicFramePr>
          <p:nvPr/>
        </p:nvGraphicFramePr>
        <p:xfrm>
          <a:off x="703645" y="5568534"/>
          <a:ext cx="152400" cy="428625"/>
        </p:xfrm>
        <a:graphic>
          <a:graphicData uri="http://schemas.openxmlformats.org/presentationml/2006/ole">
            <mc:AlternateContent xmlns:mc="http://schemas.openxmlformats.org/markup-compatibility/2006">
              <mc:Choice xmlns:v="urn:schemas-microsoft-com:vml" Requires="v">
                <p:oleObj spid="_x0000_s4097" name="Equation" r:id="rId2" imgW="3962400" imgH="11277600" progId="Equation.DSMT4">
                  <p:embed/>
                </p:oleObj>
              </mc:Choice>
              <mc:Fallback>
                <p:oleObj name="Equation" r:id="rId2" imgW="3962400" imgH="11277600" progId="Equation.DSMT4">
                  <p:embed/>
                  <p:pic>
                    <p:nvPicPr>
                      <p:cNvPr id="0" name="图片 4096" descr="image31"/>
                      <p:cNvPicPr>
                        <a:picLocks noChangeAspect="1"/>
                      </p:cNvPicPr>
                      <p:nvPr/>
                    </p:nvPicPr>
                    <p:blipFill>
                      <a:blip r:embed="rId3"/>
                      <a:stretch>
                        <a:fillRect/>
                      </a:stretch>
                    </p:blipFill>
                    <p:spPr>
                      <a:xfrm>
                        <a:off x="703645" y="5568534"/>
                        <a:ext cx="152400" cy="428625"/>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965680" y="5549707"/>
          <a:ext cx="561975" cy="447675"/>
        </p:xfrm>
        <a:graphic>
          <a:graphicData uri="http://schemas.openxmlformats.org/presentationml/2006/ole">
            <mc:AlternateContent xmlns:mc="http://schemas.openxmlformats.org/markup-compatibility/2006">
              <mc:Choice xmlns:v="urn:schemas-microsoft-com:vml" Requires="v">
                <p:oleObj spid="_x0000_s4098" name="Equation" r:id="rId4" imgW="14935200" imgH="11887200" progId="Equation.DSMT4">
                  <p:embed/>
                </p:oleObj>
              </mc:Choice>
              <mc:Fallback>
                <p:oleObj name="Equation" r:id="rId4" imgW="14935200" imgH="11887200" progId="Equation.DSMT4">
                  <p:embed/>
                  <p:pic>
                    <p:nvPicPr>
                      <p:cNvPr id="0" name="图片 4097" descr="image32"/>
                      <p:cNvPicPr>
                        <a:picLocks noChangeAspect="1"/>
                      </p:cNvPicPr>
                      <p:nvPr/>
                    </p:nvPicPr>
                    <p:blipFill>
                      <a:blip r:embed="rId5"/>
                      <a:stretch>
                        <a:fillRect/>
                      </a:stretch>
                    </p:blipFill>
                    <p:spPr>
                      <a:xfrm>
                        <a:off x="965680" y="5549707"/>
                        <a:ext cx="561975" cy="44767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(2007北京理综,20,6分)在真空中的光滑水平绝缘面上有一带电小滑块。开始时滑块静止。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若在滑块所在空间加一水平匀强电场</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,持续一段时间后立即换成与</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相反方向的匀强电场</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。当电场</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与电场</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持续时间相同时,滑块恰好回到初始位置,且具有动能</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。在上述过程</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对滑块的电场力做功为</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,冲量大小为</a:t>
            </a:r>
            <a:r>
              <a:rPr lang="zh-CN" altLang="en-US" sz="1530" i="1" kern="0" dirty="0" smtClean="0">
                <a:solidFill>
                  <a:srgbClr val="000000"/>
                </a:solidFill>
                <a:latin typeface="Times New Roman" panose="02020603050405020304" pitchFamily="65" charset="-122"/>
                <a:ea typeface="宋体" panose="02010600030101010101" pitchFamily="2" charset="-122"/>
              </a:rPr>
              <a:t>I</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对滑块的电场力做功为</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,冲量大小为</a:t>
            </a:r>
            <a:r>
              <a:rPr lang="zh-CN" altLang="en-US" sz="1530" i="1" kern="0" dirty="0" smtClean="0">
                <a:solidFill>
                  <a:srgbClr val="000000"/>
                </a:solidFill>
                <a:latin typeface="Times New Roman" panose="02020603050405020304" pitchFamily="65" charset="-122"/>
                <a:ea typeface="宋体" panose="02010600030101010101" pitchFamily="2" charset="-122"/>
              </a:rPr>
              <a:t>I</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。则</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i="1" kern="0" dirty="0" smtClean="0">
                <a:solidFill>
                  <a:srgbClr val="000000"/>
                </a:solidFill>
                <a:latin typeface="Times New Roman" panose="02020603050405020304" pitchFamily="65" charset="-122"/>
                <a:ea typeface="宋体" panose="02010600030101010101" pitchFamily="2" charset="-122"/>
              </a:rPr>
              <a:t>I</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I</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　                                                B.4</a:t>
            </a:r>
            <a:r>
              <a:rPr lang="zh-CN" altLang="en-US" sz="1530" i="1" kern="0" dirty="0" smtClean="0">
                <a:solidFill>
                  <a:srgbClr val="000000"/>
                </a:solidFill>
                <a:latin typeface="Times New Roman" panose="02020603050405020304" pitchFamily="65" charset="-122"/>
                <a:ea typeface="宋体" panose="02010600030101010101" pitchFamily="2" charset="-122"/>
              </a:rPr>
              <a:t>I</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I</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=0.25</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=0.75</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=0.20</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=0.80</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40000" y="3780309"/>
            <a:ext cx="8127000" cy="25007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设</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作用的时间为</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,在这段时间内发生的位移大小为</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474"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和 -</a:t>
            </a:r>
            <a:r>
              <a:rPr lang="zh-CN" altLang="en-US" sz="1530" i="1" kern="0" dirty="0" smtClean="0">
                <a:solidFill>
                  <a:srgbClr val="000000"/>
                </a:solidFill>
                <a:latin typeface="Times New Roman" panose="02020603050405020304" pitchFamily="65" charset="-122"/>
                <a:ea typeface="宋体" panose="02010600030101010101" pitchFamily="2" charset="-122"/>
              </a:rPr>
              <a:t>x</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474"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80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000" kern="0" spc="624" dirty="0" smtClean="0">
                <a:solidFill>
                  <a:srgbClr val="000000"/>
                </a:solidFill>
                <a:latin typeface="Times New Roman" panose="02020603050405020304" pitchFamily="65" charset="-122"/>
                <a:ea typeface="宋体" panose="02010600030101010101" pitchFamily="2" charset="-122"/>
              </a:rPr>
              <a:t> </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4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可得:</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所以:</a:t>
            </a:r>
            <a:r>
              <a:rPr lang="zh-CN" altLang="en-US" sz="2165" kern="0" spc="-51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65" kern="0" spc="158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945" kern="0" spc="-74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。A、B均错。</a:t>
            </a:r>
            <a:endParaRPr lang="zh-CN" altLang="en-US" dirty="0"/>
          </a:p>
          <a:p>
            <a:pPr marL="0" indent="0" eaLnBrk="0" latinLnBrk="1" hangingPunct="0">
              <a:lnSpc>
                <a:spcPct val="150000"/>
              </a:lnSpc>
              <a:spcBef>
                <a:spcPts val="10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和 </a:t>
            </a:r>
            <a:r>
              <a:rPr lang="zh-CN" altLang="en-US" sz="2165" kern="0" spc="-6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2165" kern="0" spc="181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945" kern="0" spc="-747"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0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可得:</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=0.25</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W</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=0.75</a:t>
            </a:r>
            <a:r>
              <a:rPr lang="zh-CN" altLang="en-US" sz="1530" i="1" kern="0" dirty="0" smtClean="0">
                <a:solidFill>
                  <a:srgbClr val="000000"/>
                </a:solidFill>
                <a:latin typeface="Times New Roman" panose="02020603050405020304" pitchFamily="65" charset="-122"/>
                <a:ea typeface="宋体" panose="02010600030101010101" pitchFamily="2" charset="-122"/>
              </a:rPr>
              <a:t>E</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k</a:t>
            </a:r>
            <a:r>
              <a:rPr lang="zh-CN" altLang="en-US" sz="1530" kern="0" dirty="0" smtClean="0">
                <a:solidFill>
                  <a:srgbClr val="000000"/>
                </a:solidFill>
                <a:latin typeface="Times New Roman" panose="02020603050405020304" pitchFamily="65" charset="-122"/>
                <a:ea typeface="宋体" panose="02010600030101010101" pitchFamily="2" charset="-122"/>
              </a:rPr>
              <a:t>。故选C。</a:t>
            </a:r>
            <a:endParaRPr lang="zh-CN" altLang="en-US" dirty="0"/>
          </a:p>
        </p:txBody>
      </p:sp>
      <p:graphicFrame>
        <p:nvGraphicFramePr>
          <p:cNvPr id="4" name="对象 3"/>
          <p:cNvGraphicFramePr>
            <a:graphicFrameLocks noChangeAspect="1"/>
          </p:cNvGraphicFramePr>
          <p:nvPr/>
        </p:nvGraphicFramePr>
        <p:xfrm>
          <a:off x="929570" y="4195762"/>
          <a:ext cx="152400" cy="428625"/>
        </p:xfrm>
        <a:graphic>
          <a:graphicData uri="http://schemas.openxmlformats.org/presentationml/2006/ole">
            <mc:AlternateContent xmlns:mc="http://schemas.openxmlformats.org/markup-compatibility/2006">
              <mc:Choice xmlns:v="urn:schemas-microsoft-com:vml" Requires="v">
                <p:oleObj spid="_x0000_s5121" name="Equation" r:id="rId1" imgW="3962400" imgH="11277600" progId="Equation.DSMT4">
                  <p:embed/>
                </p:oleObj>
              </mc:Choice>
              <mc:Fallback>
                <p:oleObj name="Equation" r:id="rId1" imgW="3962400" imgH="11277600" progId="Equation.DSMT4">
                  <p:embed/>
                  <p:pic>
                    <p:nvPicPr>
                      <p:cNvPr id="0" name="图片 5120" descr="image34"/>
                      <p:cNvPicPr>
                        <a:picLocks noChangeAspect="1"/>
                      </p:cNvPicPr>
                      <p:nvPr/>
                    </p:nvPicPr>
                    <p:blipFill>
                      <a:blip r:embed="rId2"/>
                      <a:stretch>
                        <a:fillRect/>
                      </a:stretch>
                    </p:blipFill>
                    <p:spPr>
                      <a:xfrm>
                        <a:off x="929570" y="4195762"/>
                        <a:ext cx="152400" cy="42862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1130570" y="4195762"/>
          <a:ext cx="314325" cy="428625"/>
        </p:xfrm>
        <a:graphic>
          <a:graphicData uri="http://schemas.openxmlformats.org/presentationml/2006/ole">
            <mc:AlternateContent xmlns:mc="http://schemas.openxmlformats.org/markup-compatibility/2006">
              <mc:Choice xmlns:v="urn:schemas-microsoft-com:vml" Requires="v">
                <p:oleObj spid="_x0000_s5122" name="Equation" r:id="rId3" imgW="8229600" imgH="11277600" progId="Equation.DSMT4">
                  <p:embed/>
                </p:oleObj>
              </mc:Choice>
              <mc:Fallback>
                <p:oleObj name="Equation" r:id="rId3" imgW="8229600" imgH="11277600" progId="Equation.DSMT4">
                  <p:embed/>
                  <p:pic>
                    <p:nvPicPr>
                      <p:cNvPr id="0" name="图片 5121" descr="image35"/>
                      <p:cNvPicPr>
                        <a:picLocks noChangeAspect="1"/>
                      </p:cNvPicPr>
                      <p:nvPr/>
                    </p:nvPicPr>
                    <p:blipFill>
                      <a:blip r:embed="rId4"/>
                      <a:stretch>
                        <a:fillRect/>
                      </a:stretch>
                    </p:blipFill>
                    <p:spPr>
                      <a:xfrm>
                        <a:off x="1130570" y="4195762"/>
                        <a:ext cx="314325" cy="428625"/>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2050413" y="4195762"/>
          <a:ext cx="314325" cy="428625"/>
        </p:xfrm>
        <a:graphic>
          <a:graphicData uri="http://schemas.openxmlformats.org/presentationml/2006/ole">
            <mc:AlternateContent xmlns:mc="http://schemas.openxmlformats.org/markup-compatibility/2006">
              <mc:Choice xmlns:v="urn:schemas-microsoft-com:vml" Requires="v">
                <p:oleObj spid="_x0000_s5123" name="Equation" r:id="rId5" imgW="8229600" imgH="11277600" progId="Equation.DSMT4">
                  <p:embed/>
                </p:oleObj>
              </mc:Choice>
              <mc:Fallback>
                <p:oleObj name="Equation" r:id="rId5" imgW="8229600" imgH="11277600" progId="Equation.DSMT4">
                  <p:embed/>
                  <p:pic>
                    <p:nvPicPr>
                      <p:cNvPr id="0" name="图片 5122" descr="image36"/>
                      <p:cNvPicPr>
                        <a:picLocks noChangeAspect="1"/>
                      </p:cNvPicPr>
                      <p:nvPr/>
                    </p:nvPicPr>
                    <p:blipFill>
                      <a:blip r:embed="rId6"/>
                      <a:stretch>
                        <a:fillRect/>
                      </a:stretch>
                    </p:blipFill>
                    <p:spPr>
                      <a:xfrm>
                        <a:off x="2050413" y="4195762"/>
                        <a:ext cx="314325" cy="428625"/>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586096" y="4195762"/>
          <a:ext cx="152400" cy="428625"/>
        </p:xfrm>
        <a:graphic>
          <a:graphicData uri="http://schemas.openxmlformats.org/presentationml/2006/ole">
            <mc:AlternateContent xmlns:mc="http://schemas.openxmlformats.org/markup-compatibility/2006">
              <mc:Choice xmlns:v="urn:schemas-microsoft-com:vml" Requires="v">
                <p:oleObj spid="_x0000_s5124" name="Equation" r:id="rId7" imgW="3962400" imgH="11277600" progId="Equation.DSMT4">
                  <p:embed/>
                </p:oleObj>
              </mc:Choice>
              <mc:Fallback>
                <p:oleObj name="Equation" r:id="rId7" imgW="3962400" imgH="11277600" progId="Equation.DSMT4">
                  <p:embed/>
                  <p:pic>
                    <p:nvPicPr>
                      <p:cNvPr id="0" name="图片 5123" descr="image37"/>
                      <p:cNvPicPr>
                        <a:picLocks noChangeAspect="1"/>
                      </p:cNvPicPr>
                      <p:nvPr/>
                    </p:nvPicPr>
                    <p:blipFill>
                      <a:blip r:embed="rId8"/>
                      <a:stretch>
                        <a:fillRect/>
                      </a:stretch>
                    </p:blipFill>
                    <p:spPr>
                      <a:xfrm>
                        <a:off x="2586096" y="4195762"/>
                        <a:ext cx="152400" cy="428625"/>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2787096" y="4195762"/>
          <a:ext cx="333375" cy="428625"/>
        </p:xfrm>
        <a:graphic>
          <a:graphicData uri="http://schemas.openxmlformats.org/presentationml/2006/ole">
            <mc:AlternateContent xmlns:mc="http://schemas.openxmlformats.org/markup-compatibility/2006">
              <mc:Choice xmlns:v="urn:schemas-microsoft-com:vml" Requires="v">
                <p:oleObj spid="_x0000_s5125" name="Equation" r:id="rId9" imgW="8839200" imgH="11277600" progId="Equation.DSMT4">
                  <p:embed/>
                </p:oleObj>
              </mc:Choice>
              <mc:Fallback>
                <p:oleObj name="Equation" r:id="rId9" imgW="8839200" imgH="11277600" progId="Equation.DSMT4">
                  <p:embed/>
                  <p:pic>
                    <p:nvPicPr>
                      <p:cNvPr id="0" name="图片 5124" descr="image38"/>
                      <p:cNvPicPr>
                        <a:picLocks noChangeAspect="1"/>
                      </p:cNvPicPr>
                      <p:nvPr/>
                    </p:nvPicPr>
                    <p:blipFill>
                      <a:blip r:embed="rId10"/>
                      <a:stretch>
                        <a:fillRect/>
                      </a:stretch>
                    </p:blipFill>
                    <p:spPr>
                      <a:xfrm>
                        <a:off x="2787096" y="4195762"/>
                        <a:ext cx="333375" cy="428625"/>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982810" y="5044722"/>
          <a:ext cx="209549" cy="476250"/>
        </p:xfrm>
        <a:graphic>
          <a:graphicData uri="http://schemas.openxmlformats.org/presentationml/2006/ole">
            <mc:AlternateContent xmlns:mc="http://schemas.openxmlformats.org/markup-compatibility/2006">
              <mc:Choice xmlns:v="urn:schemas-microsoft-com:vml" Requires="v">
                <p:oleObj spid="_x0000_s5126" name="Equation" r:id="rId11" imgW="5486400" imgH="12496800" progId="Equation.DSMT4">
                  <p:embed/>
                </p:oleObj>
              </mc:Choice>
              <mc:Fallback>
                <p:oleObj name="Equation" r:id="rId11" imgW="5486400" imgH="12496800" progId="Equation.DSMT4">
                  <p:embed/>
                  <p:pic>
                    <p:nvPicPr>
                      <p:cNvPr id="0" name="图片 5125" descr="image39"/>
                      <p:cNvPicPr>
                        <a:picLocks noChangeAspect="1"/>
                      </p:cNvPicPr>
                      <p:nvPr/>
                    </p:nvPicPr>
                    <p:blipFill>
                      <a:blip r:embed="rId12"/>
                      <a:stretch>
                        <a:fillRect/>
                      </a:stretch>
                    </p:blipFill>
                    <p:spPr>
                      <a:xfrm>
                        <a:off x="982810" y="5044722"/>
                        <a:ext cx="209549" cy="476250"/>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1301995" y="5044722"/>
          <a:ext cx="476249" cy="476250"/>
        </p:xfrm>
        <a:graphic>
          <a:graphicData uri="http://schemas.openxmlformats.org/presentationml/2006/ole">
            <mc:AlternateContent xmlns:mc="http://schemas.openxmlformats.org/markup-compatibility/2006">
              <mc:Choice xmlns:v="urn:schemas-microsoft-com:vml" Requires="v">
                <p:oleObj spid="_x0000_s5127" name="Equation" r:id="rId13" imgW="12496800" imgH="12496800" progId="Equation.DSMT4">
                  <p:embed/>
                </p:oleObj>
              </mc:Choice>
              <mc:Fallback>
                <p:oleObj name="Equation" r:id="rId13" imgW="12496800" imgH="12496800" progId="Equation.DSMT4">
                  <p:embed/>
                  <p:pic>
                    <p:nvPicPr>
                      <p:cNvPr id="0" name="图片 5126" descr="image40"/>
                      <p:cNvPicPr>
                        <a:picLocks noChangeAspect="1"/>
                      </p:cNvPicPr>
                      <p:nvPr/>
                    </p:nvPicPr>
                    <p:blipFill>
                      <a:blip r:embed="rId14"/>
                      <a:stretch>
                        <a:fillRect/>
                      </a:stretch>
                    </p:blipFill>
                    <p:spPr>
                      <a:xfrm>
                        <a:off x="1301995" y="5044722"/>
                        <a:ext cx="476249" cy="476250"/>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1887880" y="5044536"/>
          <a:ext cx="152400" cy="428625"/>
        </p:xfrm>
        <a:graphic>
          <a:graphicData uri="http://schemas.openxmlformats.org/presentationml/2006/ole">
            <mc:AlternateContent xmlns:mc="http://schemas.openxmlformats.org/markup-compatibility/2006">
              <mc:Choice xmlns:v="urn:schemas-microsoft-com:vml" Requires="v">
                <p:oleObj spid="_x0000_s5128" name="Equation" r:id="rId15" imgW="3962400" imgH="11277600" progId="Equation.DSMT4">
                  <p:embed/>
                </p:oleObj>
              </mc:Choice>
              <mc:Fallback>
                <p:oleObj name="Equation" r:id="rId15" imgW="3962400" imgH="11277600" progId="Equation.DSMT4">
                  <p:embed/>
                  <p:pic>
                    <p:nvPicPr>
                      <p:cNvPr id="0" name="图片 5127" descr="image41"/>
                      <p:cNvPicPr>
                        <a:picLocks noChangeAspect="1"/>
                      </p:cNvPicPr>
                      <p:nvPr/>
                    </p:nvPicPr>
                    <p:blipFill>
                      <a:blip r:embed="rId16"/>
                      <a:stretch>
                        <a:fillRect/>
                      </a:stretch>
                    </p:blipFill>
                    <p:spPr>
                      <a:xfrm>
                        <a:off x="1887880" y="5044536"/>
                        <a:ext cx="152400" cy="428625"/>
                      </a:xfrm>
                      <a:prstGeom prst="rect">
                        <a:avLst/>
                      </a:prstGeom>
                      <a:noFill/>
                      <a:ln w="9525">
                        <a:noFill/>
                      </a:ln>
                    </p:spPr>
                  </p:pic>
                </p:oleObj>
              </mc:Fallback>
            </mc:AlternateContent>
          </a:graphicData>
        </a:graphic>
      </p:graphicFrame>
      <p:graphicFrame>
        <p:nvGraphicFramePr>
          <p:cNvPr id="12" name="对象 11"/>
          <p:cNvGraphicFramePr>
            <a:graphicFrameLocks noChangeAspect="1"/>
          </p:cNvGraphicFramePr>
          <p:nvPr/>
        </p:nvGraphicFramePr>
        <p:xfrm>
          <a:off x="1784148" y="5558131"/>
          <a:ext cx="266699" cy="476250"/>
        </p:xfrm>
        <a:graphic>
          <a:graphicData uri="http://schemas.openxmlformats.org/presentationml/2006/ole">
            <mc:AlternateContent xmlns:mc="http://schemas.openxmlformats.org/markup-compatibility/2006">
              <mc:Choice xmlns:v="urn:schemas-microsoft-com:vml" Requires="v">
                <p:oleObj spid="_x0000_s5129" name="Equation" r:id="rId17" imgW="7010400" imgH="12496800" progId="Equation.DSMT4">
                  <p:embed/>
                </p:oleObj>
              </mc:Choice>
              <mc:Fallback>
                <p:oleObj name="Equation" r:id="rId17" imgW="7010400" imgH="12496800" progId="Equation.DSMT4">
                  <p:embed/>
                  <p:pic>
                    <p:nvPicPr>
                      <p:cNvPr id="0" name="图片 5128" descr="image42"/>
                      <p:cNvPicPr>
                        <a:picLocks noChangeAspect="1"/>
                      </p:cNvPicPr>
                      <p:nvPr/>
                    </p:nvPicPr>
                    <p:blipFill>
                      <a:blip r:embed="rId18"/>
                      <a:stretch>
                        <a:fillRect/>
                      </a:stretch>
                    </p:blipFill>
                    <p:spPr>
                      <a:xfrm>
                        <a:off x="1784148" y="5558131"/>
                        <a:ext cx="266699" cy="476250"/>
                      </a:xfrm>
                      <a:prstGeom prst="rect">
                        <a:avLst/>
                      </a:prstGeom>
                      <a:noFill/>
                      <a:ln w="9525">
                        <a:noFill/>
                      </a:ln>
                    </p:spPr>
                  </p:pic>
                </p:oleObj>
              </mc:Fallback>
            </mc:AlternateContent>
          </a:graphicData>
        </a:graphic>
      </p:graphicFrame>
      <p:graphicFrame>
        <p:nvGraphicFramePr>
          <p:cNvPr id="13" name="对象 12"/>
          <p:cNvGraphicFramePr>
            <a:graphicFrameLocks noChangeAspect="1"/>
          </p:cNvGraphicFramePr>
          <p:nvPr/>
        </p:nvGraphicFramePr>
        <p:xfrm>
          <a:off x="2160483" y="5558131"/>
          <a:ext cx="504825" cy="476250"/>
        </p:xfrm>
        <a:graphic>
          <a:graphicData uri="http://schemas.openxmlformats.org/presentationml/2006/ole">
            <mc:AlternateContent xmlns:mc="http://schemas.openxmlformats.org/markup-compatibility/2006">
              <mc:Choice xmlns:v="urn:schemas-microsoft-com:vml" Requires="v">
                <p:oleObj spid="_x0000_s5130" name="Equation" r:id="rId19" imgW="13411200" imgH="12496800" progId="Equation.DSMT4">
                  <p:embed/>
                </p:oleObj>
              </mc:Choice>
              <mc:Fallback>
                <p:oleObj name="Equation" r:id="rId19" imgW="13411200" imgH="12496800" progId="Equation.DSMT4">
                  <p:embed/>
                  <p:pic>
                    <p:nvPicPr>
                      <p:cNvPr id="0" name="图片 5129" descr="image43"/>
                      <p:cNvPicPr>
                        <a:picLocks noChangeAspect="1"/>
                      </p:cNvPicPr>
                      <p:nvPr/>
                    </p:nvPicPr>
                    <p:blipFill>
                      <a:blip r:embed="rId20"/>
                      <a:stretch>
                        <a:fillRect/>
                      </a:stretch>
                    </p:blipFill>
                    <p:spPr>
                      <a:xfrm>
                        <a:off x="2160483" y="5558131"/>
                        <a:ext cx="504825" cy="476250"/>
                      </a:xfrm>
                      <a:prstGeom prst="rect">
                        <a:avLst/>
                      </a:prstGeom>
                      <a:noFill/>
                      <a:ln w="9525">
                        <a:noFill/>
                      </a:ln>
                    </p:spPr>
                  </p:pic>
                </p:oleObj>
              </mc:Fallback>
            </mc:AlternateContent>
          </a:graphicData>
        </a:graphic>
      </p:graphicFrame>
      <p:graphicFrame>
        <p:nvGraphicFramePr>
          <p:cNvPr id="14" name="对象 13"/>
          <p:cNvGraphicFramePr>
            <a:graphicFrameLocks noChangeAspect="1"/>
          </p:cNvGraphicFramePr>
          <p:nvPr/>
        </p:nvGraphicFramePr>
        <p:xfrm>
          <a:off x="2774943" y="5557945"/>
          <a:ext cx="152400" cy="428625"/>
        </p:xfrm>
        <a:graphic>
          <a:graphicData uri="http://schemas.openxmlformats.org/presentationml/2006/ole">
            <mc:AlternateContent xmlns:mc="http://schemas.openxmlformats.org/markup-compatibility/2006">
              <mc:Choice xmlns:v="urn:schemas-microsoft-com:vml" Requires="v">
                <p:oleObj spid="_x0000_s5131" name="Equation" r:id="rId21" imgW="3962400" imgH="11277600" progId="Equation.DSMT4">
                  <p:embed/>
                </p:oleObj>
              </mc:Choice>
              <mc:Fallback>
                <p:oleObj name="Equation" r:id="rId21" imgW="3962400" imgH="11277600" progId="Equation.DSMT4">
                  <p:embed/>
                  <p:pic>
                    <p:nvPicPr>
                      <p:cNvPr id="0" name="图片 5130" descr="image44"/>
                      <p:cNvPicPr>
                        <a:picLocks noChangeAspect="1"/>
                      </p:cNvPicPr>
                      <p:nvPr/>
                    </p:nvPicPr>
                    <p:blipFill>
                      <a:blip r:embed="rId22"/>
                      <a:stretch>
                        <a:fillRect/>
                      </a:stretch>
                    </p:blipFill>
                    <p:spPr>
                      <a:xfrm>
                        <a:off x="2774943" y="5557945"/>
                        <a:ext cx="152400" cy="42862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8127000" cy="2115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[2012北京理综,23(2)]摩天大楼中一部直通高层的客运电梯,行程超过百米。电梯的简化模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型如图1所示。考虑安全、舒适、省时等因素,电梯的加速度</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是随时间</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变化的。已知电梯在</a:t>
            </a:r>
            <a:endParaRPr lang="zh-CN" altLang="en-US"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=0时由静止开始上升,</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图像如图2所示。电梯总质量</a:t>
            </a:r>
            <a:r>
              <a:rPr lang="zh-CN" altLang="en-US" sz="1530" i="1" kern="0" dirty="0" smtClean="0">
                <a:solidFill>
                  <a:srgbClr val="000000"/>
                </a:solidFill>
                <a:latin typeface="Times New Roman" panose="02020603050405020304" pitchFamily="65" charset="-122"/>
                <a:ea typeface="宋体" panose="02010600030101010101" pitchFamily="2" charset="-122"/>
              </a:rPr>
              <a:t>m</a:t>
            </a:r>
            <a:r>
              <a:rPr lang="zh-CN" altLang="en-US" sz="1530" kern="0" dirty="0" smtClean="0">
                <a:solidFill>
                  <a:srgbClr val="000000"/>
                </a:solidFill>
                <a:latin typeface="Times New Roman" panose="02020603050405020304" pitchFamily="65" charset="-122"/>
                <a:ea typeface="宋体" panose="02010600030101010101" pitchFamily="2" charset="-122"/>
              </a:rPr>
              <a:t>=2.0</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10</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 kg。忽略一切阻力,重力加速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a:t>
            </a:r>
            <a:r>
              <a:rPr lang="zh-CN" altLang="en-US" sz="1530" i="1" kern="0" dirty="0" smtClean="0">
                <a:solidFill>
                  <a:srgbClr val="000000"/>
                </a:solidFill>
                <a:latin typeface="Times New Roman" panose="02020603050405020304" pitchFamily="65" charset="-122"/>
                <a:ea typeface="宋体" panose="02010600030101010101" pitchFamily="2" charset="-122"/>
              </a:rPr>
              <a:t>g</a:t>
            </a:r>
            <a:r>
              <a:rPr lang="zh-CN" altLang="en-US" sz="1530" kern="0" dirty="0" smtClean="0">
                <a:solidFill>
                  <a:srgbClr val="000000"/>
                </a:solidFill>
                <a:latin typeface="Times New Roman" panose="02020603050405020304" pitchFamily="65" charset="-122"/>
                <a:ea typeface="宋体" panose="02010600030101010101" pitchFamily="2" charset="-122"/>
              </a:rPr>
              <a:t>取10 m/s</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。类比是一种常用的研究方法。对于直线运动,教科书中讲解了由</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图像求位移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的方法。请你借鉴此方法,对比加速度和速度的定义,根据图2所示</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图像,求电梯在第1 s内的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速度改变量Δ</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和第2 s末的速率</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pic>
        <p:nvPicPr>
          <p:cNvPr id="3" name="图片 3" descr="textimage2.jpeg"/>
          <p:cNvPicPr>
            <a:picLocks noChangeAspect="1"/>
          </p:cNvPicPr>
          <p:nvPr/>
        </p:nvPicPr>
        <p:blipFill>
          <a:blip r:embed="rId1" cstate="print"/>
          <a:stretch>
            <a:fillRect/>
          </a:stretch>
        </p:blipFill>
        <p:spPr>
          <a:xfrm>
            <a:off x="1331641" y="3874289"/>
            <a:ext cx="6408712" cy="2752853"/>
          </a:xfrm>
          <a:prstGeom prst="rect">
            <a:avLst/>
          </a:prstGeom>
        </p:spPr>
      </p:pic>
      <p:sp>
        <p:nvSpPr>
          <p:cNvPr id="4" name="TextBox 2"/>
          <p:cNvSpPr txBox="1"/>
          <p:nvPr/>
        </p:nvSpPr>
        <p:spPr>
          <a:xfrm>
            <a:off x="540000" y="853305"/>
            <a:ext cx="8127000" cy="401905"/>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kern="0" dirty="0" smtClean="0">
                <a:solidFill>
                  <a:srgbClr val="000000"/>
                </a:solidFill>
                <a:latin typeface="黑体" panose="02010609060101010101" pitchFamily="49" charset="-122"/>
                <a:ea typeface="黑体" panose="02010609060101010101" pitchFamily="49" charset="-122"/>
              </a:rPr>
              <a:t>考点二　运动图像</a:t>
            </a:r>
            <a:endParaRPr lang="zh-CN" altLang="en-US" sz="2000" b="1" dirty="0">
              <a:latin typeface="黑体" panose="02010609060101010101" pitchFamily="49" charset="-122"/>
              <a:ea typeface="黑体" panose="02010609060101010101" pitchFamily="49" charset="-122"/>
            </a:endParaRPr>
          </a:p>
        </p:txBody>
      </p:sp>
      <p:sp>
        <p:nvSpPr>
          <p:cNvPr id="5" name="文本框 4"/>
          <p:cNvSpPr txBox="1"/>
          <p:nvPr/>
        </p:nvSpPr>
        <p:spPr>
          <a:xfrm>
            <a:off x="3074035" y="1332161"/>
            <a:ext cx="3092513" cy="369332"/>
          </a:xfrm>
          <a:prstGeom prst="rect">
            <a:avLst/>
          </a:prstGeom>
          <a:noFill/>
        </p:spPr>
        <p:txBody>
          <a:bodyPr wrap="none" rtlCol="0" anchor="t">
            <a:spAutoFit/>
          </a:bodyPr>
          <a:lstStyle/>
          <a:p>
            <a:pPr algn="l"/>
            <a:r>
              <a:rPr lang="zh-CN" altLang="en-US" dirty="0">
                <a:solidFill>
                  <a:srgbClr val="7030A0"/>
                </a:solidFill>
                <a:latin typeface="黑体" panose="02010609060101010101" pitchFamily="49" charset="-122"/>
                <a:ea typeface="黑体" panose="02010609060101010101" pitchFamily="49" charset="-122"/>
                <a:sym typeface="+mn-ea"/>
              </a:rPr>
              <a:t>A组  </a:t>
            </a:r>
            <a:r>
              <a:rPr lang="zh-CN" altLang="en-US" dirty="0" smtClean="0">
                <a:solidFill>
                  <a:srgbClr val="7030A0"/>
                </a:solidFill>
                <a:latin typeface="黑体" panose="02010609060101010101" pitchFamily="49" charset="-122"/>
                <a:ea typeface="黑体" panose="02010609060101010101" pitchFamily="49" charset="-122"/>
                <a:sym typeface="+mn-ea"/>
              </a:rPr>
              <a:t>自主命题</a:t>
            </a:r>
            <a:r>
              <a:rPr lang="en-US" altLang="zh-CN" dirty="0" smtClean="0">
                <a:solidFill>
                  <a:srgbClr val="7030A0"/>
                </a:solidFill>
                <a:latin typeface="黑体" panose="02010609060101010101" pitchFamily="49" charset="-122"/>
                <a:ea typeface="黑体" panose="02010609060101010101" pitchFamily="49" charset="-122"/>
                <a:sym typeface="+mn-ea"/>
              </a:rPr>
              <a:t>·</a:t>
            </a:r>
            <a:r>
              <a:rPr lang="zh-CN" altLang="en-US" dirty="0" smtClean="0">
                <a:solidFill>
                  <a:srgbClr val="7030A0"/>
                </a:solidFill>
                <a:latin typeface="黑体" panose="02010609060101010101" pitchFamily="49" charset="-122"/>
                <a:ea typeface="黑体" panose="02010609060101010101" pitchFamily="49" charset="-122"/>
                <a:sym typeface="+mn-ea"/>
              </a:rPr>
              <a:t>北京卷题</a:t>
            </a:r>
            <a:r>
              <a:rPr lang="zh-CN" altLang="en-US" dirty="0">
                <a:solidFill>
                  <a:srgbClr val="7030A0"/>
                </a:solidFill>
                <a:latin typeface="黑体" panose="02010609060101010101" pitchFamily="49" charset="-122"/>
                <a:ea typeface="黑体" panose="02010609060101010101" pitchFamily="49" charset="-122"/>
                <a:sym typeface="+mn-ea"/>
              </a:rPr>
              <a:t>组</a:t>
            </a:r>
            <a:endParaRPr lang="zh-CN" altLang="en-US" dirty="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0.5 m/s　1.5 m/s</a:t>
            </a:r>
            <a:endParaRPr lang="zh-CN" altLang="en-US" dirty="0"/>
          </a:p>
        </p:txBody>
      </p:sp>
      <p:sp>
        <p:nvSpPr>
          <p:cNvPr id="3" name="TextBox 2"/>
          <p:cNvSpPr txBox="1"/>
          <p:nvPr/>
        </p:nvSpPr>
        <p:spPr>
          <a:xfrm>
            <a:off x="540000" y="154806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类比可得,所求速度变化量等于第1 s内</a:t>
            </a: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图线与时间轴所围的面积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Δ</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=0.50 m/s</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同理可得Δ</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=1.5 m/s</a:t>
            </a:r>
            <a:endParaRPr lang="zh-CN" altLang="en-US" dirty="0"/>
          </a:p>
          <a:p>
            <a:pPr marL="0" indent="0" eaLnBrk="0" latinLnBrk="1" hangingPunct="0">
              <a:lnSpc>
                <a:spcPct val="150000"/>
              </a:lnSpc>
              <a:spcBef>
                <a:spcPts val="0"/>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0</a:t>
            </a:r>
            <a:r>
              <a:rPr lang="zh-CN" altLang="en-US" sz="1530" kern="0" dirty="0" smtClean="0">
                <a:solidFill>
                  <a:srgbClr val="000000"/>
                </a:solidFill>
                <a:latin typeface="Times New Roman" panose="02020603050405020304" pitchFamily="65" charset="-122"/>
                <a:ea typeface="宋体" panose="02010600030101010101" pitchFamily="2" charset="-122"/>
              </a:rPr>
              <a:t>=0,第2 s末的速率</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=1.5 m/s</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8127000" cy="2298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(2018课标Ⅱ,19,6分)(多选)甲、乙两汽车在同一条平直公路上同向运动,其速度-时间图像分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别如图中甲、乙两条曲线所示。已知两车在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时刻并排行驶。下列说法正确的是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36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A.两车在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时刻也并排行驶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时刻甲车在后,乙车在前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C.甲车的加速度大小先增大后减小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D.乙车的加速度大小先减小后增大</a:t>
            </a:r>
            <a:endParaRPr lang="zh-CN" altLang="en-US" dirty="0"/>
          </a:p>
        </p:txBody>
      </p:sp>
      <p:pic>
        <p:nvPicPr>
          <p:cNvPr id="3" name="图片 3" descr="textimage3.jpeg"/>
          <p:cNvPicPr>
            <a:picLocks noChangeAspect="1"/>
          </p:cNvPicPr>
          <p:nvPr/>
        </p:nvPicPr>
        <p:blipFill>
          <a:blip r:embed="rId1" cstate="print"/>
          <a:stretch>
            <a:fillRect/>
          </a:stretch>
        </p:blipFill>
        <p:spPr>
          <a:xfrm>
            <a:off x="5364088" y="2484165"/>
            <a:ext cx="1582456" cy="1374476"/>
          </a:xfrm>
          <a:prstGeom prst="rect">
            <a:avLst/>
          </a:prstGeom>
        </p:spPr>
      </p:pic>
      <p:sp>
        <p:nvSpPr>
          <p:cNvPr id="4" name="文本框 4"/>
          <p:cNvSpPr txBox="1"/>
          <p:nvPr/>
        </p:nvSpPr>
        <p:spPr>
          <a:xfrm>
            <a:off x="3074035" y="1116013"/>
            <a:ext cx="3092513" cy="369332"/>
          </a:xfrm>
          <a:prstGeom prst="rect">
            <a:avLst/>
          </a:prstGeom>
          <a:noFill/>
        </p:spPr>
        <p:txBody>
          <a:bodyPr wrap="none" rtlCol="0" anchor="t">
            <a:spAutoFit/>
          </a:bodyPr>
          <a:lstStyle/>
          <a:p>
            <a:pPr algn="l"/>
            <a:r>
              <a:rPr lang="en-US" altLang="zh-CN" dirty="0" smtClean="0">
                <a:solidFill>
                  <a:srgbClr val="7030A0"/>
                </a:solidFill>
                <a:latin typeface="黑体" panose="02010609060101010101" pitchFamily="49" charset="-122"/>
                <a:ea typeface="黑体" panose="02010609060101010101" pitchFamily="49" charset="-122"/>
                <a:sym typeface="+mn-ea"/>
              </a:rPr>
              <a:t>B</a:t>
            </a:r>
            <a:r>
              <a:rPr lang="zh-CN" altLang="en-US" dirty="0" smtClean="0">
                <a:solidFill>
                  <a:srgbClr val="7030A0"/>
                </a:solidFill>
                <a:latin typeface="黑体" panose="02010609060101010101" pitchFamily="49" charset="-122"/>
                <a:ea typeface="黑体" panose="02010609060101010101" pitchFamily="49" charset="-122"/>
                <a:sym typeface="+mn-ea"/>
              </a:rPr>
              <a:t>组  统一命题</a:t>
            </a:r>
            <a:r>
              <a:rPr lang="en-US" altLang="zh-CN" dirty="0" smtClean="0">
                <a:solidFill>
                  <a:srgbClr val="7030A0"/>
                </a:solidFill>
                <a:latin typeface="黑体" panose="02010609060101010101" pitchFamily="49" charset="-122"/>
                <a:ea typeface="黑体" panose="02010609060101010101" pitchFamily="49" charset="-122"/>
                <a:sym typeface="+mn-ea"/>
              </a:rPr>
              <a:t>·</a:t>
            </a:r>
            <a:r>
              <a:rPr lang="zh-CN" altLang="en-US" dirty="0" smtClean="0">
                <a:solidFill>
                  <a:srgbClr val="7030A0"/>
                </a:solidFill>
                <a:latin typeface="黑体" panose="02010609060101010101" pitchFamily="49" charset="-122"/>
                <a:ea typeface="黑体" panose="02010609060101010101" pitchFamily="49" charset="-122"/>
                <a:sym typeface="+mn-ea"/>
              </a:rPr>
              <a:t>课标卷题</a:t>
            </a:r>
            <a:r>
              <a:rPr lang="zh-CN" altLang="en-US" dirty="0">
                <a:solidFill>
                  <a:srgbClr val="7030A0"/>
                </a:solidFill>
                <a:latin typeface="黑体" panose="02010609060101010101" pitchFamily="49" charset="-122"/>
                <a:ea typeface="黑体" panose="02010609060101010101" pitchFamily="49" charset="-122"/>
                <a:sym typeface="+mn-ea"/>
              </a:rPr>
              <a:t>组</a:t>
            </a:r>
            <a:endParaRPr lang="zh-CN" altLang="en-US" dirty="0">
              <a:solidFill>
                <a:srgbClr val="7030A0"/>
              </a:solidFill>
              <a:latin typeface="黑体" panose="02010609060101010101" pitchFamily="49" charset="-122"/>
              <a:ea typeface="黑体" panose="02010609060101010101" pitchFamily="49" charset="-122"/>
              <a:sym typeface="+mn-ea"/>
            </a:endParaRPr>
          </a:p>
        </p:txBody>
      </p:sp>
      <p:sp>
        <p:nvSpPr>
          <p:cNvPr id="5" name="TextBox 2"/>
          <p:cNvSpPr txBox="1"/>
          <p:nvPr/>
        </p:nvSpPr>
        <p:spPr>
          <a:xfrm>
            <a:off x="540000" y="442838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BD</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本题考查对</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图线的理解、追及和相遇问题。</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图线与时间轴包围的面积表示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车运动的位移,</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时刻两车并排行驶,故</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150" kern="0" baseline="-1500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时刻甲车在后,乙车在前,所以A错,B对。</a:t>
            </a:r>
            <a:r>
              <a:rPr lang="zh-CN" altLang="en-US" sz="1530" i="1" kern="0" dirty="0" smtClean="0">
                <a:solidFill>
                  <a:srgbClr val="000000"/>
                </a:solidFill>
                <a:latin typeface="Times New Roman" panose="02020603050405020304" pitchFamily="65" charset="-122"/>
                <a:ea typeface="宋体" panose="02010600030101010101" pitchFamily="2" charset="-122"/>
              </a:rPr>
              <a:t>v</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i="1" kern="0" dirty="0" smtClean="0">
                <a:solidFill>
                  <a:srgbClr val="000000"/>
                </a:solidFill>
                <a:latin typeface="Times New Roman" panose="02020603050405020304" pitchFamily="65" charset="-122"/>
                <a:ea typeface="宋体" panose="02010600030101010101" pitchFamily="2" charset="-122"/>
              </a:rPr>
              <a:t>t</a:t>
            </a:r>
            <a:r>
              <a:rPr lang="zh-CN" altLang="en-US" sz="1530" kern="0" dirty="0" smtClean="0">
                <a:solidFill>
                  <a:srgbClr val="000000"/>
                </a:solidFill>
                <a:latin typeface="Times New Roman" panose="02020603050405020304" pitchFamily="65" charset="-122"/>
                <a:ea typeface="宋体" panose="02010600030101010101" pitchFamily="2" charset="-122"/>
              </a:rPr>
              <a:t>图线上各点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切线的斜率表示瞬时加速度,由此可知,C错,D对。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10093</Words>
  <Application>WPS 演示</Application>
  <PresentationFormat>自定义</PresentationFormat>
  <Paragraphs>327</Paragraphs>
  <Slides>37</Slides>
  <Notes>36</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102</vt:i4>
      </vt:variant>
      <vt:variant>
        <vt:lpstr>幻灯片标题</vt:lpstr>
      </vt:variant>
      <vt:variant>
        <vt:i4>37</vt:i4>
      </vt:variant>
    </vt:vector>
  </HeadingPairs>
  <TitlesOfParts>
    <vt:vector size="149" baseType="lpstr">
      <vt:lpstr>Arial</vt:lpstr>
      <vt:lpstr>宋体</vt:lpstr>
      <vt:lpstr>Wingdings</vt:lpstr>
      <vt:lpstr>黑体</vt:lpstr>
      <vt:lpstr>Times New Roman</vt:lpstr>
      <vt:lpstr>微软雅黑</vt:lpstr>
      <vt:lpstr>Arial Narrow</vt:lpstr>
      <vt:lpstr>Arial Unicode MS</vt:lpstr>
      <vt:lpstr>Calibri</vt:lpstr>
      <vt:lpstr>模板</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162</cp:revision>
  <dcterms:created xsi:type="dcterms:W3CDTF">2019-08-05T00:47:00Z</dcterms:created>
  <dcterms:modified xsi:type="dcterms:W3CDTF">2019-08-07T06:38:48Z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